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93" r:id="rId2"/>
    <p:sldId id="294" r:id="rId3"/>
    <p:sldId id="296" r:id="rId4"/>
    <p:sldId id="29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301" r:id="rId21"/>
    <p:sldId id="302" r:id="rId22"/>
    <p:sldId id="303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314" r:id="rId36"/>
    <p:sldId id="315" r:id="rId37"/>
    <p:sldId id="316" r:id="rId38"/>
    <p:sldId id="299" r:id="rId39"/>
    <p:sldId id="311" r:id="rId40"/>
    <p:sldId id="312" r:id="rId41"/>
    <p:sldId id="313" r:id="rId42"/>
    <p:sldId id="306" r:id="rId43"/>
    <p:sldId id="307" r:id="rId44"/>
    <p:sldId id="308" r:id="rId45"/>
    <p:sldId id="309" r:id="rId46"/>
    <p:sldId id="310" r:id="rId47"/>
    <p:sldId id="286" r:id="rId48"/>
    <p:sldId id="284" r:id="rId49"/>
    <p:sldId id="285" r:id="rId50"/>
    <p:sldId id="304" r:id="rId51"/>
    <p:sldId id="305" r:id="rId52"/>
    <p:sldId id="287" r:id="rId53"/>
    <p:sldId id="288" r:id="rId54"/>
    <p:sldId id="289" r:id="rId55"/>
    <p:sldId id="290" r:id="rId56"/>
    <p:sldId id="291" r:id="rId57"/>
    <p:sldId id="292" r:id="rId58"/>
    <p:sldId id="295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ACABE-4595-4476-AA73-E08F814C2A6D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AEC65-2428-4414-8BDD-C4B390515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BDDC9-63C9-4902-8444-30D1E20DC196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BCF13-61EF-446B-B107-B9BA56428654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4C053-3ACA-4F96-946C-F65772311CCE}" type="slidenum">
              <a:rPr lang="ru-RU"/>
              <a:pPr/>
              <a:t>47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рис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76250"/>
            <a:ext cx="5859463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713788" cy="3946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endParaRPr lang="ru-RU" sz="2400">
              <a:solidFill>
                <a:srgbClr val="0000FF"/>
              </a:solidFill>
              <a:latin typeface="Times New Roman" charset="0"/>
            </a:endParaRPr>
          </a:p>
          <a:p>
            <a:pPr marL="457200" indent="-457200"/>
            <a:r>
              <a:rPr lang="ru-RU" sz="3200" b="1">
                <a:solidFill>
                  <a:srgbClr val="FF0000"/>
                </a:solidFill>
              </a:rPr>
              <a:t>Терроризм</a:t>
            </a:r>
            <a:r>
              <a:rPr lang="ru-RU" sz="2400" b="1"/>
              <a:t> – 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713787" cy="5407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3200" b="1">
                <a:solidFill>
                  <a:srgbClr val="FF0000"/>
                </a:solidFill>
              </a:rPr>
              <a:t>Террористическая деятельность:</a:t>
            </a:r>
            <a:endParaRPr lang="ru-RU" sz="2400"/>
          </a:p>
          <a:p>
            <a:pPr marL="457200" indent="-457200"/>
            <a:r>
              <a:rPr lang="ru-RU" sz="2400" b="1"/>
              <a:t>а) организацию, планирование, подготовку, финансирование и реализацию террористического акта;</a:t>
            </a:r>
          </a:p>
          <a:p>
            <a:pPr marL="457200" indent="-457200"/>
            <a:r>
              <a:rPr lang="ru-RU" sz="2400" b="1"/>
              <a:t>б) подстрекательство к террористическому акту;</a:t>
            </a:r>
          </a:p>
          <a:p>
            <a:pPr marL="457200" indent="-457200"/>
            <a:r>
              <a:rPr lang="ru-RU" sz="2400" b="1"/>
              <a:t>в) организацию незаконного вооруженного формирования, преступного сообщества (преступной организации), организованной группы для реализации террористического акта, а равно участие в такой структуре;</a:t>
            </a:r>
            <a:endParaRPr lang="en-US" sz="2400" b="1"/>
          </a:p>
          <a:p>
            <a:pPr marL="457200" indent="-457200"/>
            <a:r>
              <a:rPr lang="ru-RU" sz="2400" b="1"/>
              <a:t>г) вербовку, вооружение, обучение и использование террористов;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713788" cy="43116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3200" b="1">
                <a:solidFill>
                  <a:srgbClr val="FF0000"/>
                </a:solidFill>
              </a:rPr>
              <a:t>Террористическая деятельность</a:t>
            </a:r>
            <a:r>
              <a:rPr lang="ru-RU" sz="2400" b="1">
                <a:solidFill>
                  <a:srgbClr val="FF0000"/>
                </a:solidFill>
              </a:rPr>
              <a:t>:</a:t>
            </a:r>
          </a:p>
          <a:p>
            <a:pPr marL="457200" indent="-457200"/>
            <a:r>
              <a:rPr lang="ru-RU" sz="2400" b="1"/>
              <a:t>д) информационное или иное пособничество в планировании, подготовке или реализации террористического акта;</a:t>
            </a:r>
          </a:p>
          <a:p>
            <a:pPr marL="457200" indent="-457200"/>
            <a:r>
              <a:rPr lang="ru-RU" sz="2400" b="1"/>
              <a:t>е) пропаганду идей  терроризма, распространение материалов или информации, призывающих к осуществлению террористической деятельности либо обосновывающих или оправдывающих необходимость осуществления такой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8713788" cy="5041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3200" b="1">
                <a:solidFill>
                  <a:srgbClr val="FF0000"/>
                </a:solidFill>
              </a:rPr>
              <a:t>Террористический акт</a:t>
            </a:r>
            <a:r>
              <a:rPr lang="ru-RU" sz="2400" b="1"/>
              <a:t> – </a:t>
            </a:r>
            <a:r>
              <a:rPr lang="ru-RU" sz="2400">
                <a:solidFill>
                  <a:srgbClr val="0000FF"/>
                </a:solidFill>
              </a:rPr>
              <a:t>совершение</a:t>
            </a:r>
            <a:r>
              <a:rPr lang="ru-RU" sz="2400"/>
              <a:t> взрыва, поджога или иных действий, связанных с устрашением населения и создающих опасность гибели человека, причинения значительного имущественного ущерба либо наступления экологической катастрофы или иных особо тяжких последствий в целях противоправного воздействия на принятие решения органами государственной власти, органами местного самоуправления или международными организациями, а также </a:t>
            </a:r>
            <a:r>
              <a:rPr lang="ru-RU" sz="2400">
                <a:solidFill>
                  <a:srgbClr val="0000FF"/>
                </a:solidFill>
              </a:rPr>
              <a:t>угроза совершения</a:t>
            </a:r>
            <a:r>
              <a:rPr lang="ru-RU" sz="2400"/>
              <a:t> указанных действий в тех же целях.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800">
                <a:latin typeface="Times New Roman" charset="0"/>
              </a:rPr>
              <a:t> 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8713788" cy="5041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3200" b="1">
                <a:solidFill>
                  <a:srgbClr val="FF0000"/>
                </a:solidFill>
              </a:rPr>
              <a:t>Противодействие терроризму</a:t>
            </a:r>
            <a:r>
              <a:rPr lang="ru-RU" sz="2400" b="1"/>
              <a:t> – </a:t>
            </a:r>
            <a:r>
              <a:rPr lang="ru-RU" sz="2400">
                <a:solidFill>
                  <a:srgbClr val="0000FF"/>
                </a:solidFill>
              </a:rPr>
              <a:t>деятельность органов государственной власти и ОМСУ по:</a:t>
            </a:r>
          </a:p>
          <a:p>
            <a:pPr marL="457200" indent="-457200"/>
            <a:r>
              <a:rPr lang="ru-RU" sz="2400"/>
              <a:t>а) предупреждению терроризма, в том числе по выявлению и последующему устранению причин и условий, способствующих совершению террористических актов (профилактика терроризма);</a:t>
            </a:r>
          </a:p>
          <a:p>
            <a:pPr marL="457200" indent="-457200"/>
            <a:r>
              <a:rPr lang="ru-RU" sz="2400"/>
              <a:t>б) выявлению, предупреждению, пресечению, раскрытию и расследованию террористического акта (борьба с терроризмом);</a:t>
            </a:r>
          </a:p>
          <a:p>
            <a:pPr marL="457200" indent="-457200"/>
            <a:r>
              <a:rPr lang="ru-RU" sz="2400"/>
              <a:t>в) минимизации и (или) ликвидации последствий проявлений терроризма.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713787" cy="56499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 algn="ctr"/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ВС РФ могут применяться для:</a:t>
            </a:r>
            <a:r>
              <a:rPr lang="ru-RU" sz="2400">
                <a:latin typeface="Times New Roman" charset="0"/>
              </a:rPr>
              <a:t>	</a:t>
            </a:r>
          </a:p>
          <a:p>
            <a:pPr marL="457200" indent="-457200"/>
            <a:r>
              <a:rPr lang="ru-RU" sz="2400"/>
              <a:t>1) пресечения полетов воздушных судов, используемых для совершения терр. акта либо захваченных террористами;</a:t>
            </a:r>
          </a:p>
          <a:p>
            <a:pPr marL="457200" indent="-457200"/>
            <a:r>
              <a:rPr lang="ru-RU" sz="2400"/>
              <a:t>2) пресечения терр. актов во внутренних водах и в территориальном море РФ, на объектах морской производственной деятельности, расположенных на континентальном шельфе РФ, а также для обеспечения безопасности национального морского судоходства;</a:t>
            </a:r>
          </a:p>
          <a:p>
            <a:pPr marL="457200" indent="-457200"/>
            <a:r>
              <a:rPr lang="ru-RU" sz="2400"/>
              <a:t>3) участия в проведении контртеррористической операции в порядке, предусмотренном настоящим ФЗ;</a:t>
            </a:r>
          </a:p>
          <a:p>
            <a:pPr marL="457200" indent="-457200"/>
            <a:r>
              <a:rPr lang="ru-RU" sz="2400"/>
              <a:t>4) пресечения международной террористической деятельности за пределами территории РФ.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4572000"/>
            <a:ext cx="6858000" cy="555625"/>
          </a:xfrm>
          <a:ln w="19050">
            <a:solidFill>
              <a:srgbClr val="0000FF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Директор ФСБ РФ</a:t>
            </a:r>
            <a:r>
              <a:rPr lang="ru-RU" sz="2400" b="1" smtClean="0"/>
              <a:t>                </a:t>
            </a:r>
            <a:endParaRPr lang="ru-RU" sz="7200" b="1" smtClean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9750" y="2924175"/>
            <a:ext cx="734536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     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187450" y="5589588"/>
            <a:ext cx="6983413" cy="4318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solidFill>
                  <a:srgbClr val="0000FF"/>
                </a:solidFill>
              </a:rPr>
              <a:t>2.</a:t>
            </a:r>
            <a:r>
              <a:rPr lang="ru-RU" sz="2800" b="1">
                <a:solidFill>
                  <a:srgbClr val="FF0000"/>
                </a:solidFill>
              </a:rPr>
              <a:t>Федеральный оперативный штаб</a:t>
            </a:r>
            <a:r>
              <a:rPr lang="ru-RU" sz="1600" b="1"/>
              <a:t>     </a:t>
            </a:r>
            <a:endParaRPr lang="ru-RU" b="1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027988" y="188913"/>
            <a:ext cx="9366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50825" y="260350"/>
            <a:ext cx="8496300" cy="965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Указ Президента РФ</a:t>
            </a:r>
            <a:r>
              <a:rPr lang="ru-RU" sz="2800" b="1"/>
              <a:t> </a:t>
            </a:r>
            <a:r>
              <a:rPr lang="ru-RU" sz="2800" b="1">
                <a:solidFill>
                  <a:srgbClr val="FF0000"/>
                </a:solidFill>
              </a:rPr>
              <a:t>«О мерах по противо-действию терроризму»</a:t>
            </a:r>
            <a:r>
              <a:rPr lang="ru-RU" sz="2800" b="1"/>
              <a:t> от 15.02.06 № 116</a:t>
            </a:r>
            <a:endParaRPr lang="ru-RU" sz="2400">
              <a:latin typeface="Times New Roman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539750" y="1433513"/>
            <a:ext cx="75469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Образовать:</a:t>
            </a:r>
          </a:p>
          <a:p>
            <a:r>
              <a:rPr lang="ru-RU" sz="2400" b="1">
                <a:solidFill>
                  <a:srgbClr val="FF0000"/>
                </a:solidFill>
              </a:rPr>
              <a:t>а) для обеспечения координации деятельности: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085850" y="2627313"/>
            <a:ext cx="1452563" cy="5984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ФОИВ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3203575" y="2636838"/>
            <a:ext cx="2532063" cy="592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ОИВ с/б РФ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588125" y="2636838"/>
            <a:ext cx="1403350" cy="5984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ОМСУ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143000" y="3581400"/>
            <a:ext cx="6840538" cy="9652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1</a:t>
            </a:r>
            <a:r>
              <a:rPr lang="ru-RU" sz="2800" b="1">
                <a:solidFill>
                  <a:srgbClr val="FF0000"/>
                </a:solidFill>
              </a:rPr>
              <a:t>.Национальный антитеррористический комитет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187450" y="6021388"/>
            <a:ext cx="7011988" cy="47625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Директор ФСБ РФ</a:t>
            </a: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1676400" y="3200400"/>
            <a:ext cx="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4419600" y="3213100"/>
            <a:ext cx="7938" cy="3683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7308850" y="3213100"/>
            <a:ext cx="6350" cy="3683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>
            <a:off x="4114800" y="5105400"/>
            <a:ext cx="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3" presetClass="entr" presetSubtype="27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04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animBg="1"/>
      <p:bldP spid="60420" grpId="0" animBg="1"/>
      <p:bldP spid="60422" grpId="0" animBg="1"/>
      <p:bldP spid="60423" grpId="0"/>
      <p:bldP spid="60424" grpId="0" animBg="1"/>
      <p:bldP spid="60425" grpId="0" animBg="1"/>
      <p:bldP spid="60426" grpId="0" animBg="1"/>
      <p:bldP spid="60427" grpId="0" animBg="1"/>
      <p:bldP spid="60427" grpId="1" animBg="1"/>
      <p:bldP spid="60428" grpId="0" animBg="1"/>
      <p:bldP spid="60429" grpId="0" animBg="1"/>
      <p:bldP spid="60430" grpId="0" animBg="1"/>
      <p:bldP spid="60431" grpId="0" animBg="1"/>
      <p:bldP spid="604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4343400"/>
            <a:ext cx="6327775" cy="555625"/>
          </a:xfrm>
          <a:ln w="28575">
            <a:solidFill>
              <a:srgbClr val="0000FF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smtClean="0">
                <a:solidFill>
                  <a:srgbClr val="0000FF"/>
                </a:solidFill>
              </a:rPr>
              <a:t>Губернатор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39750" y="5373688"/>
            <a:ext cx="7537450" cy="431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sz="2800" b="1">
                <a:solidFill>
                  <a:srgbClr val="0000FF"/>
                </a:solidFill>
              </a:rPr>
              <a:t>2. </a:t>
            </a:r>
            <a:r>
              <a:rPr lang="ru-RU" sz="2800" b="1">
                <a:solidFill>
                  <a:srgbClr val="FF0000"/>
                </a:solidFill>
              </a:rPr>
              <a:t>Оперативный штаб</a:t>
            </a:r>
            <a:r>
              <a:rPr lang="ru-RU" sz="1600" b="1"/>
              <a:t>     </a:t>
            </a:r>
            <a:endParaRPr lang="ru-RU" b="1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8027988" y="188913"/>
            <a:ext cx="9366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849630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Указ Президента РФ</a:t>
            </a:r>
            <a:r>
              <a:rPr lang="ru-RU" sz="2800" b="1"/>
              <a:t> </a:t>
            </a:r>
            <a:r>
              <a:rPr lang="ru-RU" sz="2800" b="1">
                <a:solidFill>
                  <a:srgbClr val="FF0000"/>
                </a:solidFill>
              </a:rPr>
              <a:t>«О мерах по противо-действию терроризму»</a:t>
            </a:r>
            <a:r>
              <a:rPr lang="ru-RU" sz="2800" b="1"/>
              <a:t> от 15.02.06 № 116</a:t>
            </a:r>
            <a:endParaRPr lang="ru-RU" sz="2400">
              <a:latin typeface="Times New Roman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39750" y="1433513"/>
            <a:ext cx="54991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Образовать:</a:t>
            </a:r>
          </a:p>
          <a:p>
            <a:r>
              <a:rPr lang="ru-RU" sz="2400" b="1">
                <a:solidFill>
                  <a:srgbClr val="FF0000"/>
                </a:solidFill>
              </a:rPr>
              <a:t>а) для координации деятельности: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50825" y="2420938"/>
            <a:ext cx="4249738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Территориальных органов ФОИВ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643438" y="2636838"/>
            <a:ext cx="2547937" cy="608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ОИВ с/б РФ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380288" y="2636838"/>
            <a:ext cx="1412875" cy="6080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ОМСУ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68313" y="3789363"/>
            <a:ext cx="8135937" cy="5476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1. </a:t>
            </a:r>
            <a:r>
              <a:rPr lang="ru-RU" sz="2800" b="1">
                <a:solidFill>
                  <a:srgbClr val="FF0000"/>
                </a:solidFill>
              </a:rPr>
              <a:t>Антитеррористическая комиссия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39750" y="5805488"/>
            <a:ext cx="753745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Руководитель территориального органа ФСБ</a:t>
            </a: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2339975" y="3284538"/>
            <a:ext cx="0" cy="5048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5867400" y="3213100"/>
            <a:ext cx="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101013" y="3213100"/>
            <a:ext cx="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44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4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build="p" animBg="1"/>
      <p:bldP spid="61443" grpId="0" animBg="1"/>
      <p:bldP spid="61446" grpId="0"/>
      <p:bldP spid="61447" grpId="0" animBg="1"/>
      <p:bldP spid="61448" grpId="0" animBg="1"/>
      <p:bldP spid="61449" grpId="0" animBg="1"/>
      <p:bldP spid="61450" grpId="0" animBg="1"/>
      <p:bldP spid="61451" grpId="0" animBg="1"/>
      <p:bldP spid="61452" grpId="0" animBg="1"/>
      <p:bldP spid="61453" grpId="0" animBg="1"/>
      <p:bldP spid="614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2924175"/>
            <a:ext cx="734536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    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027988" y="188913"/>
            <a:ext cx="9366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496300" cy="965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Указ Президента РФ</a:t>
            </a:r>
            <a:r>
              <a:rPr lang="ru-RU" sz="2800" b="1"/>
              <a:t> </a:t>
            </a:r>
            <a:r>
              <a:rPr lang="ru-RU" sz="2800" b="1">
                <a:solidFill>
                  <a:srgbClr val="FF0000"/>
                </a:solidFill>
              </a:rPr>
              <a:t>«О мерах по противо-действию терроризму»</a:t>
            </a:r>
            <a:r>
              <a:rPr lang="ru-RU" sz="2800" b="1"/>
              <a:t> от 15.02.06 № 116</a:t>
            </a:r>
            <a:endParaRPr lang="ru-RU" sz="2400">
              <a:latin typeface="Times New Roman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64235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п. 9</a:t>
            </a:r>
            <a:r>
              <a:rPr lang="ru-RU" sz="2400" b="1">
                <a:solidFill>
                  <a:srgbClr val="FF0000"/>
                </a:solidFill>
              </a:rPr>
              <a:t> … </a:t>
            </a:r>
            <a:r>
              <a:rPr lang="ru-RU" sz="2400" b="1">
                <a:solidFill>
                  <a:srgbClr val="0000FF"/>
                </a:solidFill>
              </a:rPr>
              <a:t>в случае совершения террористического</a:t>
            </a:r>
          </a:p>
          <a:p>
            <a:r>
              <a:rPr lang="ru-RU" sz="2400" b="1">
                <a:solidFill>
                  <a:srgbClr val="0000FF"/>
                </a:solidFill>
              </a:rPr>
              <a:t> акта на территории муниципального образования первоочередные меры по пресечению данного террористического акта до начала работы … оперативных штабов осуществляет </a:t>
            </a:r>
            <a:r>
              <a:rPr lang="ru-RU" sz="2400" b="1">
                <a:solidFill>
                  <a:srgbClr val="FF0000"/>
                </a:solidFill>
              </a:rPr>
              <a:t>начальник подразделения органа ФСБ</a:t>
            </a:r>
            <a:r>
              <a:rPr lang="ru-RU" sz="2400" b="1">
                <a:solidFill>
                  <a:srgbClr val="0000FF"/>
                </a:solidFill>
              </a:rPr>
              <a:t>, дислоцированного на данной территории, а при отсутствии такового – начальник соответствующего органа внутренних дел РФ.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2924175"/>
            <a:ext cx="734536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    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027988" y="188913"/>
            <a:ext cx="9366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496300" cy="38020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/>
              <a:t>П.П. РФ «</a:t>
            </a:r>
            <a:r>
              <a:rPr lang="ru-RU" sz="2800" b="1">
                <a:solidFill>
                  <a:srgbClr val="FF0000"/>
                </a:solidFill>
              </a:rPr>
              <a:t>О мерах по противодействию терроризму</a:t>
            </a:r>
            <a:r>
              <a:rPr lang="ru-RU" sz="2800" b="1"/>
              <a:t>» от 15.09.99 № 1040</a:t>
            </a:r>
            <a:r>
              <a:rPr lang="ru-RU"/>
              <a:t> </a:t>
            </a:r>
          </a:p>
          <a:p>
            <a:endParaRPr lang="ru-RU" b="1"/>
          </a:p>
          <a:p>
            <a:r>
              <a:rPr lang="ru-RU" b="1"/>
              <a:t>	</a:t>
            </a:r>
            <a:r>
              <a:rPr lang="ru-RU" sz="2800" b="1">
                <a:solidFill>
                  <a:srgbClr val="0000FF"/>
                </a:solidFill>
              </a:rPr>
              <a:t>Определены</a:t>
            </a:r>
            <a:r>
              <a:rPr lang="ru-RU" sz="2800" b="1"/>
              <a:t> неотложные меры по усилению общественной безопасности, защите населения от терроризма, обеспечению надежной охраны объектов особой важности, расположенных в крупных городах и других населенных пунктах РФ</a:t>
            </a:r>
            <a:r>
              <a:rPr lang="ru-RU"/>
              <a:t>.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28600" y="493713"/>
            <a:ext cx="86868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/>
              <a:t> 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11188" y="1484313"/>
            <a:ext cx="83534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sz="2400" b="1"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F3300"/>
                </a:solidFill>
              </a:rPr>
              <a:t>Начальник</a:t>
            </a:r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FF3300"/>
                </a:solidFill>
              </a:rPr>
              <a:t>БОУ Вологодской области</a:t>
            </a:r>
          </a:p>
          <a:p>
            <a:pPr>
              <a:spcBef>
                <a:spcPct val="0"/>
              </a:spcBef>
            </a:pPr>
            <a:r>
              <a:rPr lang="ru-RU" sz="2400" b="1">
                <a:solidFill>
                  <a:srgbClr val="FF3300"/>
                </a:solidFill>
              </a:rPr>
              <a:t>«УМЦ  по ГО и ЧС Вологодской области» </a:t>
            </a:r>
          </a:p>
          <a:p>
            <a:pPr>
              <a:spcBef>
                <a:spcPct val="0"/>
              </a:spcBef>
            </a:pPr>
            <a:r>
              <a:rPr lang="ru-RU" b="1">
                <a:solidFill>
                  <a:srgbClr val="FF3300"/>
                </a:solidFill>
              </a:rPr>
              <a:t>Кулев Сергей  Александрович</a:t>
            </a:r>
          </a:p>
          <a:p>
            <a:pPr>
              <a:spcBef>
                <a:spcPct val="0"/>
              </a:spcBef>
            </a:pPr>
            <a:endParaRPr lang="ru-RU" b="1">
              <a:solidFill>
                <a:srgbClr val="FF3300"/>
              </a:solidFill>
            </a:endParaRPr>
          </a:p>
          <a:p>
            <a:pPr>
              <a:spcBef>
                <a:spcPct val="0"/>
              </a:spcBef>
            </a:pPr>
            <a:r>
              <a:rPr lang="ru-RU" sz="2400" b="1">
                <a:solidFill>
                  <a:srgbClr val="FF3300"/>
                </a:solidFill>
              </a:rPr>
              <a:t>заместитель начальника БОУ Вологодской области</a:t>
            </a:r>
          </a:p>
          <a:p>
            <a:pPr>
              <a:spcBef>
                <a:spcPct val="0"/>
              </a:spcBef>
            </a:pPr>
            <a:r>
              <a:rPr lang="ru-RU" sz="2400" b="1">
                <a:solidFill>
                  <a:srgbClr val="FF3300"/>
                </a:solidFill>
              </a:rPr>
              <a:t>«УМЦ  по ГО и ЧС Вологодской области» </a:t>
            </a:r>
          </a:p>
          <a:p>
            <a:pPr>
              <a:spcBef>
                <a:spcPct val="0"/>
              </a:spcBef>
            </a:pPr>
            <a:r>
              <a:rPr lang="ru-RU" b="1">
                <a:solidFill>
                  <a:srgbClr val="FF3300"/>
                </a:solidFill>
              </a:rPr>
              <a:t>Тюков  Николай  Васильевич</a:t>
            </a:r>
          </a:p>
          <a:p>
            <a:pPr>
              <a:spcBef>
                <a:spcPct val="0"/>
              </a:spcBef>
            </a:pPr>
            <a:endParaRPr lang="ru-RU" b="1">
              <a:solidFill>
                <a:srgbClr val="FF3300"/>
              </a:solidFill>
            </a:endParaRPr>
          </a:p>
          <a:p>
            <a:pPr>
              <a:spcBef>
                <a:spcPct val="0"/>
              </a:spcBef>
            </a:pPr>
            <a:r>
              <a:rPr lang="ru-RU" b="1"/>
              <a:t>телефон (8-8172) 72-45-32</a:t>
            </a:r>
          </a:p>
          <a:p>
            <a:pPr algn="l">
              <a:spcBef>
                <a:spcPct val="0"/>
              </a:spcBef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Стратегия </a:t>
            </a:r>
            <a:r>
              <a:rPr lang="ru-RU" sz="2800" dirty="0" err="1" smtClean="0">
                <a:solidFill>
                  <a:srgbClr val="FF0000"/>
                </a:solidFill>
              </a:rPr>
              <a:t>продиводействия</a:t>
            </a:r>
            <a:r>
              <a:rPr lang="ru-RU" sz="2800" dirty="0" smtClean="0">
                <a:solidFill>
                  <a:srgbClr val="FF0000"/>
                </a:solidFill>
              </a:rPr>
              <a:t> экстремизму в РФ до 2025года</a:t>
            </a:r>
            <a:r>
              <a:rPr lang="ru-RU" sz="2000" dirty="0" smtClean="0">
                <a:solidFill>
                  <a:srgbClr val="FF0000"/>
                </a:solidFill>
              </a:rPr>
              <a:t>.(утверждена Президентом РФ 28.11.2014г,Пр-2753)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Настоящая Стратегия является основополагающим документом для  федеральных органов государственной власти, органов государственной власти  субъектов РФ, органов местного самоуправления, который определяет цель, задачи и основные направления государственной политики в сфере противодействия экстремизму с учётом стоящих перед страной вызовов и угроз.</a:t>
            </a:r>
          </a:p>
          <a:p>
            <a:r>
              <a:rPr lang="ru-RU" sz="2000" dirty="0" smtClean="0"/>
              <a:t>Объединение  усилий органов власти, институтов гражданского общества, организаций и физических лиц в целях пресечения экстремистской деятельности,  укрепления  гражданского  единства, межнациональное (межэтнического) и межконфессионального согласия, сохранения этнокультурного многообразия народов РФ, формирования в обществе обстановки нетерпимости к экстремистской деятельности и распространению экстремистских идей.  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Экстремизм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как идеология концептуальных основ терроризма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«идеология экстремизма»-система взглядов  и идей, представляющих насильственные и иные противоправные действия как основное средство разрешения социальных, расовых, </a:t>
            </a:r>
            <a:r>
              <a:rPr lang="ru-RU" sz="1800" dirty="0" err="1" smtClean="0"/>
              <a:t>нацыональных</a:t>
            </a:r>
            <a:r>
              <a:rPr lang="ru-RU" sz="1800" dirty="0" smtClean="0"/>
              <a:t>, религиозных и политических конфликтов.</a:t>
            </a:r>
          </a:p>
          <a:p>
            <a:r>
              <a:rPr lang="ru-RU" sz="1800" dirty="0" smtClean="0"/>
              <a:t>Экстремизм – это сложная и неоднородная форма выражения ненависти и вражды, что связано в первую очередь с многообразием его проявлений, неоднородным составом экстремистских организаций.</a:t>
            </a:r>
          </a:p>
          <a:p>
            <a:r>
              <a:rPr lang="ru-RU" sz="1800" dirty="0" smtClean="0"/>
              <a:t>Виды экстремизма: </a:t>
            </a:r>
            <a:r>
              <a:rPr lang="ru-RU" sz="1800" i="1" dirty="0" smtClean="0"/>
              <a:t>-</a:t>
            </a:r>
            <a:r>
              <a:rPr lang="ru-RU" sz="1800" i="1" dirty="0" smtClean="0">
                <a:solidFill>
                  <a:srgbClr val="C00000"/>
                </a:solidFill>
              </a:rPr>
              <a:t>политический; -национальный; -религиозный</a:t>
            </a:r>
            <a:r>
              <a:rPr lang="ru-RU" sz="1800" i="1" dirty="0" smtClean="0"/>
              <a:t>.</a:t>
            </a:r>
          </a:p>
          <a:p>
            <a:r>
              <a:rPr lang="ru-RU" sz="1800" dirty="0" smtClean="0"/>
              <a:t>«проявления экстремизма»- общественно опасные и противоправные  деяния, совершаемые по мотивам политической, идеологической, расовой, национальной или  религиозной ненависти или вражды, а также деяния,  способствующие возникновению или обострению межнациональных, межконфессиональных и религиозных конфликтов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Основы противодействия идеологии терроризма.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Комплекс  мер по противодействию терроризму  относятся:</a:t>
            </a:r>
          </a:p>
          <a:p>
            <a:r>
              <a:rPr lang="ru-RU" sz="1800" dirty="0" smtClean="0">
                <a:solidFill>
                  <a:srgbClr val="00B050"/>
                </a:solidFill>
              </a:rPr>
              <a:t>правовые-</a:t>
            </a:r>
            <a:r>
              <a:rPr lang="ru-RU" sz="1800" dirty="0" smtClean="0"/>
              <a:t>  доведение до персонала (населения); требований  федеральных законов , постановлений и других нормативных  актов  (осуществляется в рамках  системы подготовки и в рамках пропаганды знаний в области защиты от ЧС.)</a:t>
            </a:r>
          </a:p>
          <a:p>
            <a:r>
              <a:rPr lang="ru-RU" sz="1800" dirty="0" smtClean="0">
                <a:solidFill>
                  <a:srgbClr val="00B050"/>
                </a:solidFill>
              </a:rPr>
              <a:t>Информационные- </a:t>
            </a:r>
            <a:r>
              <a:rPr lang="ru-RU" sz="1800" dirty="0" smtClean="0"/>
              <a:t> разоблачение всей сути и опасности терроризма, его целей.</a:t>
            </a:r>
          </a:p>
          <a:p>
            <a:r>
              <a:rPr lang="ru-RU" sz="1800" dirty="0" smtClean="0">
                <a:solidFill>
                  <a:srgbClr val="00B050"/>
                </a:solidFill>
              </a:rPr>
              <a:t>Административные- </a:t>
            </a:r>
            <a:r>
              <a:rPr lang="ru-RU" sz="1800" dirty="0" smtClean="0"/>
              <a:t> издание приказов  и   распоряжений , о соблюдении установленных  правил; о назначении  ответственных лиц за проведение защитных  мероприятий.</a:t>
            </a:r>
          </a:p>
          <a:p>
            <a:r>
              <a:rPr lang="ru-RU" sz="1800" dirty="0" smtClean="0"/>
              <a:t>Знание о терроризме, как наиболее опасном преступном  явлении сегодняшнего дня, умение  его предупредить, правильно вести себя при его угрозе дают  возможность защитить себя  и окружающих  от последствий  теракта. </a:t>
            </a:r>
            <a:endParaRPr lang="ru-RU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39750" y="2924175"/>
            <a:ext cx="734536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ru-RU" b="1"/>
              <a:t>    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8027988" y="188913"/>
            <a:ext cx="9366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496300" cy="5984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Уголовный кодекс РФ</a:t>
            </a:r>
            <a:r>
              <a:rPr lang="ru-RU" sz="3200" b="1"/>
              <a:t> от 13.06.96 № 63</a:t>
            </a:r>
            <a:r>
              <a:rPr lang="ru-RU" sz="3200"/>
              <a:t> 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79388" y="1125538"/>
            <a:ext cx="86423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FF"/>
                </a:solidFill>
              </a:rPr>
              <a:t>Ст. 20:</a:t>
            </a:r>
          </a:p>
          <a:p>
            <a:r>
              <a:rPr lang="ru-RU" sz="2400" b="1"/>
              <a:t>п. 1 – уголовной ответственности подлежит лицо, достигшее ко времени совершения преступления </a:t>
            </a:r>
          </a:p>
          <a:p>
            <a:r>
              <a:rPr lang="ru-RU" sz="2400" b="1"/>
              <a:t>16-летнего возраста;</a:t>
            </a:r>
          </a:p>
          <a:p>
            <a:r>
              <a:rPr lang="ru-RU" sz="2400" b="1"/>
              <a:t>п. 2 – лица, достигшие 14-летнего возраста, подлежат уголовной ответственности за:</a:t>
            </a:r>
          </a:p>
          <a:p>
            <a:r>
              <a:rPr lang="ru-RU" sz="2400" b="1"/>
              <a:t>ст. 205 – терроризм;</a:t>
            </a:r>
          </a:p>
          <a:p>
            <a:r>
              <a:rPr lang="ru-RU" sz="2400" b="1"/>
              <a:t>ст. 207 – заведомо ложное сообщение об акте терроризма;</a:t>
            </a:r>
          </a:p>
          <a:p>
            <a:r>
              <a:rPr lang="ru-RU" sz="2400" b="1"/>
              <a:t>ст. 126 – похищение человека;</a:t>
            </a:r>
          </a:p>
          <a:p>
            <a:r>
              <a:rPr lang="ru-RU" sz="2400" b="1"/>
              <a:t>ст. 105 – за убийство;</a:t>
            </a:r>
          </a:p>
          <a:p>
            <a:r>
              <a:rPr lang="ru-RU" sz="2400" b="1"/>
              <a:t>ст. 111-112 – умышленное причинение вреда здоровью.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2-й учебный вопрос</a:t>
            </a:r>
          </a:p>
          <a:p>
            <a:pPr algn="ctr"/>
            <a:endParaRPr lang="ru-RU" sz="6000" b="1" dirty="0"/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Виды </a:t>
            </a:r>
            <a:r>
              <a:rPr lang="ru-RU" sz="2800" b="1" dirty="0" smtClean="0">
                <a:solidFill>
                  <a:srgbClr val="FF0000"/>
                </a:solidFill>
              </a:rPr>
              <a:t>экстремистских идеологий как концептуальных основ идеологии </a:t>
            </a:r>
            <a:r>
              <a:rPr lang="ru-RU" sz="2800" b="1" dirty="0" err="1" smtClean="0">
                <a:solidFill>
                  <a:srgbClr val="FF0000"/>
                </a:solidFill>
              </a:rPr>
              <a:t>терроризма.Основы</a:t>
            </a:r>
            <a:r>
              <a:rPr lang="ru-RU" sz="2800" b="1" dirty="0" smtClean="0">
                <a:solidFill>
                  <a:srgbClr val="FF0000"/>
                </a:solidFill>
              </a:rPr>
              <a:t> противодействия </a:t>
            </a:r>
            <a:r>
              <a:rPr lang="ru-RU" sz="2800" b="1" dirty="0" err="1" smtClean="0">
                <a:solidFill>
                  <a:srgbClr val="FF0000"/>
                </a:solidFill>
              </a:rPr>
              <a:t>терроризму.Планирование</a:t>
            </a:r>
            <a:r>
              <a:rPr lang="ru-RU" sz="2800" b="1" dirty="0" smtClean="0">
                <a:solidFill>
                  <a:srgbClr val="FF0000"/>
                </a:solidFill>
              </a:rPr>
              <a:t> и информационное сопровождение мероприятий по противодействию идеологии терроризма.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9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C0000"/>
                </a:solidFill>
              </a:rPr>
              <a:t>Современный терроризм: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605838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>
                <a:solidFill>
                  <a:srgbClr val="0000FF"/>
                </a:solidFill>
              </a:rPr>
              <a:t>Подпитка молодежью;</a:t>
            </a:r>
          </a:p>
          <a:p>
            <a:pPr marL="457200" indent="-457200">
              <a:buFontTx/>
              <a:buAutoNum type="arabicPeriod"/>
            </a:pPr>
            <a:r>
              <a:rPr lang="ru-RU" sz="2400" b="1">
                <a:solidFill>
                  <a:srgbClr val="0000FF"/>
                </a:solidFill>
              </a:rPr>
              <a:t>Расширение</a:t>
            </a:r>
            <a:r>
              <a:rPr lang="ru-RU" sz="4000" b="1">
                <a:solidFill>
                  <a:srgbClr val="0000FF"/>
                </a:solidFill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ареала исламского фундаментализма и связанного с ним терроризма;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3. Террористические организации придают большое значение политической стратегии;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4. Тенденция перехода от конкретных целей к беспорядочным убийствам;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5. </a:t>
            </a:r>
            <a:r>
              <a:rPr lang="en-US" sz="2400" b="1">
                <a:solidFill>
                  <a:srgbClr val="0000FF"/>
                </a:solidFill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Линия раздела между террористическими организациями различных толков стала менее отчетливой;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6. Террористы – смертники;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7. Новые виды оружия.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42350" cy="150812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C0000"/>
                </a:solidFill>
              </a:rPr>
              <a:t>Типы (мотивы) современного терроризма: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68313" y="2924175"/>
            <a:ext cx="5329237" cy="6794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ru-RU" sz="3600" b="1">
                <a:solidFill>
                  <a:srgbClr val="0000FF"/>
                </a:solidFill>
              </a:rPr>
              <a:t>Националистический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835150" y="4149725"/>
            <a:ext cx="4824413" cy="739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Политический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508625" y="5445125"/>
            <a:ext cx="3313113" cy="6794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00FF"/>
                </a:solidFill>
              </a:rPr>
              <a:t>Религиозный</a:t>
            </a:r>
            <a:endParaRPr lang="ru-RU" sz="3600">
              <a:latin typeface="Times New Roman" charset="0"/>
            </a:endParaRP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2916238" y="1844675"/>
            <a:ext cx="0" cy="10795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6227763" y="1844675"/>
            <a:ext cx="0" cy="23050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596188" y="1844675"/>
            <a:ext cx="0" cy="36004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72707" grpId="0" animBg="1"/>
      <p:bldP spid="72708" grpId="0" animBg="1"/>
      <p:bldP spid="72709" grpId="0" animBg="1"/>
      <p:bldP spid="72710" grpId="0" animBg="1"/>
      <p:bldP spid="72711" grpId="0" animBg="1"/>
      <p:bldP spid="727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77962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C0000"/>
                </a:solidFill>
              </a:rPr>
              <a:t>Религиозный терроризм: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Исламский терроризм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79388" y="1412875"/>
            <a:ext cx="8605837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 b="1">
                <a:solidFill>
                  <a:srgbClr val="FF0000"/>
                </a:solidFill>
              </a:rPr>
              <a:t>Главный источник распространения-</a:t>
            </a:r>
            <a:r>
              <a:rPr lang="ru-RU" sz="2400" b="1">
                <a:solidFill>
                  <a:srgbClr val="0000FF"/>
                </a:solidFill>
              </a:rPr>
              <a:t> общественно-религиозные организации Саудовской Аравии, Судана, Ирана, Пакистана и Афганистана.</a:t>
            </a:r>
          </a:p>
          <a:p>
            <a:pPr marL="457200" indent="-457200"/>
            <a:r>
              <a:rPr lang="ru-RU" sz="2400" b="1">
                <a:solidFill>
                  <a:srgbClr val="FF0000"/>
                </a:solidFill>
              </a:rPr>
              <a:t>Два общих врага-</a:t>
            </a:r>
            <a:r>
              <a:rPr lang="ru-RU" sz="2400" b="1">
                <a:solidFill>
                  <a:srgbClr val="0000FF"/>
                </a:solidFill>
              </a:rPr>
              <a:t> западный образ жизни и Израиль, как государство неверных, оккупировавшее священные земли ислама.</a:t>
            </a:r>
          </a:p>
          <a:p>
            <a:pPr marL="457200" indent="-457200"/>
            <a:r>
              <a:rPr lang="ru-RU" sz="2400" b="1">
                <a:solidFill>
                  <a:srgbClr val="FF0000"/>
                </a:solidFill>
              </a:rPr>
              <a:t>Общая идеология</a:t>
            </a:r>
            <a:r>
              <a:rPr lang="ru-RU" sz="2400" b="1">
                <a:solidFill>
                  <a:srgbClr val="0000FF"/>
                </a:solidFill>
              </a:rPr>
              <a:t> исламского фундаментализма.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</a:rPr>
              <a:t>Конечная цель</a:t>
            </a:r>
            <a:r>
              <a:rPr lang="ru-RU" sz="2400" b="1">
                <a:solidFill>
                  <a:srgbClr val="0000FF"/>
                </a:solidFill>
              </a:rPr>
              <a:t> – создание религиозного государства, управляемого духовенством.</a:t>
            </a:r>
          </a:p>
          <a:p>
            <a:pPr marL="457200" indent="-457200"/>
            <a:r>
              <a:rPr lang="ru-RU" sz="2400" b="1">
                <a:solidFill>
                  <a:srgbClr val="FF0000"/>
                </a:solidFill>
              </a:rPr>
              <a:t>Мощная финансовая база.</a:t>
            </a:r>
          </a:p>
          <a:p>
            <a:pPr marL="457200" indent="-457200"/>
            <a:endParaRPr lang="ru-RU" sz="2400" b="1">
              <a:solidFill>
                <a:srgbClr val="FF0000"/>
              </a:solidFill>
            </a:endParaRP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«Исламский джихад», «Хэзболлах», «Исламское движение сопротивления» («Хамас»), «Аль-Кайда», «Талибан»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77962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C0000"/>
                </a:solidFill>
              </a:rPr>
              <a:t>Религиозный терроризм: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Ваххабизм: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9388" y="1773238"/>
            <a:ext cx="878522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lang="ru-RU" sz="2400" b="1">
                <a:solidFill>
                  <a:srgbClr val="0000FF"/>
                </a:solidFill>
              </a:rPr>
              <a:t>Все мусульмане-братья, независимо от места их проживания;</a:t>
            </a:r>
          </a:p>
          <a:p>
            <a:pPr marL="457200" indent="-457200">
              <a:buFontTx/>
              <a:buChar char="•"/>
            </a:pPr>
            <a:r>
              <a:rPr lang="ru-RU" sz="2400" b="1">
                <a:solidFill>
                  <a:srgbClr val="0000FF"/>
                </a:solidFill>
              </a:rPr>
              <a:t>Строгое соблюдение исламских морально-этических принципов;</a:t>
            </a:r>
          </a:p>
          <a:p>
            <a:pPr marL="457200" indent="-457200">
              <a:buFontTx/>
              <a:buChar char="•"/>
            </a:pPr>
            <a:r>
              <a:rPr lang="ru-RU" sz="2400" b="1">
                <a:solidFill>
                  <a:srgbClr val="0000FF"/>
                </a:solidFill>
              </a:rPr>
              <a:t>Праздность недопустима, вся жизнь правоверного мусульманина должна быть посвящена укреплению и распространению ислама;</a:t>
            </a:r>
          </a:p>
          <a:p>
            <a:pPr marL="457200" indent="-457200">
              <a:buFontTx/>
              <a:buChar char="•"/>
            </a:pPr>
            <a:r>
              <a:rPr lang="ru-RU" sz="2400" b="1">
                <a:solidFill>
                  <a:srgbClr val="0000FF"/>
                </a:solidFill>
              </a:rPr>
              <a:t>«Отступников необходимо возвращать в лоно истинной религии, в том числе силой;</a:t>
            </a:r>
          </a:p>
          <a:p>
            <a:pPr marL="457200" indent="-457200">
              <a:buFontTx/>
              <a:buChar char="•"/>
            </a:pPr>
            <a:r>
              <a:rPr lang="ru-RU" sz="2400" b="1">
                <a:solidFill>
                  <a:srgbClr val="0000FF"/>
                </a:solidFill>
              </a:rPr>
              <a:t>С иноверцами и еретиками следует вести джихад-священную войну.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7796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C0000"/>
                </a:solidFill>
              </a:rPr>
              <a:t>Политический терроризм: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878522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ru-RU" sz="3200" b="1">
                <a:solidFill>
                  <a:srgbClr val="0000FF"/>
                </a:solidFill>
              </a:rPr>
              <a:t>Левый терроризм:</a:t>
            </a:r>
          </a:p>
          <a:p>
            <a:pPr marL="457200" indent="-457200"/>
            <a:r>
              <a:rPr lang="ru-RU" sz="2400" b="1"/>
              <a:t>«Тупамарос» (Уругвай)</a:t>
            </a:r>
          </a:p>
          <a:p>
            <a:pPr marL="457200" indent="-457200"/>
            <a:r>
              <a:rPr lang="ru-RU" sz="2400" b="1"/>
              <a:t>«Левое революционное движение» (Венесуэла)</a:t>
            </a:r>
          </a:p>
          <a:p>
            <a:pPr marL="457200" indent="-457200"/>
            <a:r>
              <a:rPr lang="ru-RU" sz="2400" b="1"/>
              <a:t>«Фракция Красной Армии» (ФРГ)</a:t>
            </a:r>
          </a:p>
          <a:p>
            <a:pPr marL="457200" indent="-457200"/>
            <a:r>
              <a:rPr lang="ru-RU" sz="2400" b="1"/>
              <a:t>«Красные бригады» (Италия)</a:t>
            </a:r>
          </a:p>
          <a:p>
            <a:pPr marL="457200" indent="-457200"/>
            <a:r>
              <a:rPr lang="ru-RU" sz="2400" b="1"/>
              <a:t>«Движение 17 ноября» (Греция)</a:t>
            </a:r>
          </a:p>
          <a:p>
            <a:pPr marL="457200" indent="-457200"/>
            <a:r>
              <a:rPr lang="ru-RU" sz="2400" b="1"/>
              <a:t>«Кранная армия Японии» и др.</a:t>
            </a:r>
          </a:p>
          <a:p>
            <a:pPr marL="457200" indent="-457200"/>
            <a:endParaRPr lang="ru-RU" sz="2400" b="1"/>
          </a:p>
          <a:p>
            <a:pPr marL="457200" indent="-457200" algn="ctr"/>
            <a:r>
              <a:rPr lang="ru-RU" sz="3200" b="1">
                <a:solidFill>
                  <a:srgbClr val="0000FF"/>
                </a:solidFill>
              </a:rPr>
              <a:t>Ультраправый терроризм:</a:t>
            </a:r>
          </a:p>
          <a:p>
            <a:pPr marL="457200" indent="-457200"/>
            <a:r>
              <a:rPr lang="ru-RU" sz="2400" b="1"/>
              <a:t>«Ангелы-мстители», «Отряды А. Гитлера», «Отряды Бенито Муссолини», «Военно-спортивная группа», «Армия освобождения Португалии», «Боз курт» (Серые волки) (Турция), «Испанский антикоммунистический фронт»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00034" y="1928802"/>
            <a:ext cx="792162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Преподаватель БОУ Вологодской области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«УМЦ  по ГО и ЧС Вологодской области»</a:t>
            </a:r>
          </a:p>
          <a:p>
            <a:r>
              <a:rPr lang="ru-RU" sz="3200" b="1" dirty="0" err="1">
                <a:solidFill>
                  <a:srgbClr val="FF0000"/>
                </a:solidFill>
              </a:rPr>
              <a:t>Михельсон</a:t>
            </a:r>
            <a:r>
              <a:rPr lang="ru-RU" sz="3200" b="1" dirty="0">
                <a:solidFill>
                  <a:srgbClr val="FF0000"/>
                </a:solidFill>
              </a:rPr>
              <a:t> Владимир Александрович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7"/>
          <p:cNvSpPr>
            <a:spLocks noChangeArrowheads="1"/>
          </p:cNvSpPr>
          <p:nvPr/>
        </p:nvSpPr>
        <p:spPr bwMode="auto">
          <a:xfrm>
            <a:off x="0" y="589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>
              <a:tabLst>
                <a:tab pos="450850" algn="l"/>
                <a:tab pos="630238" algn="l"/>
              </a:tabLst>
            </a:pPr>
            <a:endParaRPr lang="ru-RU"/>
          </a:p>
        </p:txBody>
      </p:sp>
      <p:sp>
        <p:nvSpPr>
          <p:cNvPr id="28675" name="Text Box 18"/>
          <p:cNvSpPr txBox="1">
            <a:spLocks noChangeArrowheads="1"/>
          </p:cNvSpPr>
          <p:nvPr/>
        </p:nvSpPr>
        <p:spPr bwMode="auto">
          <a:xfrm>
            <a:off x="152400" y="341313"/>
            <a:ext cx="88392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Классификация проявлений терроризма:</a:t>
            </a:r>
          </a:p>
          <a:p>
            <a:pPr algn="ctr"/>
            <a:endParaRPr lang="ru-RU" sz="3200" b="1">
              <a:solidFill>
                <a:srgbClr val="FF0000"/>
              </a:solidFill>
            </a:endParaRPr>
          </a:p>
          <a:p>
            <a:r>
              <a:rPr lang="ru-RU" sz="2800" b="1">
                <a:solidFill>
                  <a:srgbClr val="0000FF"/>
                </a:solidFill>
              </a:rPr>
              <a:t>а) по возможным целям:</a:t>
            </a:r>
          </a:p>
        </p:txBody>
      </p:sp>
      <p:sp>
        <p:nvSpPr>
          <p:cNvPr id="28676" name="Text Box 19"/>
          <p:cNvSpPr txBox="1">
            <a:spLocks noChangeArrowheads="1"/>
          </p:cNvSpPr>
          <p:nvPr/>
        </p:nvSpPr>
        <p:spPr bwMode="auto">
          <a:xfrm>
            <a:off x="228600" y="1752600"/>
            <a:ext cx="8763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</a:t>
            </a:r>
            <a:r>
              <a:rPr lang="ru-RU" sz="2800" b="1"/>
              <a:t>Физическое устранение политических оппонентов;</a:t>
            </a:r>
          </a:p>
          <a:p>
            <a:pPr>
              <a:buFontTx/>
              <a:buChar char="•"/>
            </a:pPr>
            <a:r>
              <a:rPr lang="ru-RU" sz="2800" b="1"/>
              <a:t>Устрашение гражданского населения;</a:t>
            </a:r>
          </a:p>
          <a:p>
            <a:pPr>
              <a:buFontTx/>
              <a:buChar char="•"/>
            </a:pPr>
            <a:r>
              <a:rPr lang="ru-RU" sz="2800" b="1"/>
              <a:t>«Акция возмездия»;</a:t>
            </a:r>
          </a:p>
          <a:p>
            <a:pPr>
              <a:buFontTx/>
              <a:buChar char="•"/>
            </a:pPr>
            <a:r>
              <a:rPr lang="ru-RU" sz="2800" b="1"/>
              <a:t>Дестабилизация деятельности государственной власти;</a:t>
            </a:r>
          </a:p>
          <a:p>
            <a:pPr>
              <a:buFontTx/>
              <a:buChar char="•"/>
            </a:pPr>
            <a:r>
              <a:rPr lang="ru-RU" sz="2800" b="1"/>
              <a:t>Нанесение экономического ущерба; </a:t>
            </a:r>
          </a:p>
          <a:p>
            <a:pPr>
              <a:buFontTx/>
              <a:buChar char="•"/>
            </a:pPr>
            <a:r>
              <a:rPr lang="ru-RU" sz="2800" b="1"/>
              <a:t>Осложнение межнациональных  отношений;</a:t>
            </a:r>
          </a:p>
          <a:p>
            <a:pPr>
              <a:buFontTx/>
              <a:buChar char="•"/>
            </a:pPr>
            <a:r>
              <a:rPr lang="ru-RU" sz="2800" b="1"/>
              <a:t>Провоцирование военного конфликта; </a:t>
            </a:r>
          </a:p>
          <a:p>
            <a:pPr>
              <a:buFontTx/>
              <a:buChar char="•"/>
            </a:pPr>
            <a:r>
              <a:rPr lang="ru-RU" sz="2800" b="1"/>
              <a:t>Изменение политического строя.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589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>
              <a:tabLst>
                <a:tab pos="450850" algn="l"/>
                <a:tab pos="630238" algn="l"/>
              </a:tabLst>
            </a:pPr>
            <a:endParaRPr lang="ru-RU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8392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Классификация проявлений терроризма:</a:t>
            </a:r>
          </a:p>
          <a:p>
            <a:pPr algn="ctr"/>
            <a:endParaRPr lang="ru-RU" sz="3200" b="1">
              <a:solidFill>
                <a:srgbClr val="FF0000"/>
              </a:solidFill>
            </a:endParaRPr>
          </a:p>
          <a:p>
            <a:r>
              <a:rPr lang="ru-RU" sz="2800" b="1">
                <a:solidFill>
                  <a:srgbClr val="0000FF"/>
                </a:solidFill>
              </a:rPr>
              <a:t>б) по масштабам: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610600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/>
              <a:t>  </a:t>
            </a:r>
            <a:r>
              <a:rPr lang="ru-RU" sz="3200" b="1"/>
              <a:t>Преступления против личности;</a:t>
            </a:r>
          </a:p>
          <a:p>
            <a:pPr>
              <a:buFontTx/>
              <a:buChar char="•"/>
            </a:pPr>
            <a:r>
              <a:rPr lang="ru-RU" sz="3200" b="1"/>
              <a:t> Групповые убийства; </a:t>
            </a:r>
          </a:p>
          <a:p>
            <a:pPr>
              <a:buFontTx/>
              <a:buChar char="•"/>
            </a:pPr>
            <a:r>
              <a:rPr lang="ru-RU" sz="3200" b="1"/>
              <a:t> Массовая гибель граждан;</a:t>
            </a:r>
          </a:p>
          <a:p>
            <a:pPr>
              <a:buFontTx/>
              <a:buChar char="•"/>
            </a:pPr>
            <a:r>
              <a:rPr lang="ru-RU" sz="3200" b="1"/>
              <a:t> Применение диверсий по всей территории страны;</a:t>
            </a:r>
          </a:p>
          <a:p>
            <a:pPr>
              <a:buFontTx/>
              <a:buChar char="•"/>
            </a:pPr>
            <a:r>
              <a:rPr lang="ru-RU" sz="3200" b="1"/>
              <a:t> Крупномасштабные акции против мирового сообщества;</a:t>
            </a:r>
          </a:p>
          <a:p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5891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9750">
              <a:tabLst>
                <a:tab pos="450850" algn="l"/>
                <a:tab pos="630238" algn="l"/>
              </a:tabLst>
            </a:pPr>
            <a:endParaRPr 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88392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Классификация проявлений терроризма:</a:t>
            </a:r>
          </a:p>
          <a:p>
            <a:pPr algn="ctr"/>
            <a:endParaRPr lang="ru-RU" sz="3200" b="1">
              <a:solidFill>
                <a:srgbClr val="FF0000"/>
              </a:solidFill>
            </a:endParaRPr>
          </a:p>
          <a:p>
            <a:r>
              <a:rPr lang="ru-RU" sz="2800" b="1">
                <a:solidFill>
                  <a:srgbClr val="0000FF"/>
                </a:solidFill>
              </a:rPr>
              <a:t>б) по способам проведения: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610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2800" b="1"/>
              <a:t> Применение огнестрельного оружия;</a:t>
            </a:r>
          </a:p>
          <a:p>
            <a:pPr>
              <a:buFontTx/>
              <a:buChar char="•"/>
            </a:pPr>
            <a:r>
              <a:rPr lang="ru-RU" sz="2800" b="1"/>
              <a:t> Организация взрывов и поджогов в городах;</a:t>
            </a:r>
          </a:p>
          <a:p>
            <a:pPr>
              <a:buFontTx/>
              <a:buChar char="•"/>
            </a:pPr>
            <a:r>
              <a:rPr lang="ru-RU" sz="2800" b="1"/>
              <a:t> Взятие заложников;</a:t>
            </a:r>
          </a:p>
          <a:p>
            <a:pPr>
              <a:buFontTx/>
              <a:buChar char="•"/>
            </a:pPr>
            <a:r>
              <a:rPr lang="ru-RU" sz="2800" b="1"/>
              <a:t> Применение ядерных зарядов и радиоактивных веществ;</a:t>
            </a:r>
          </a:p>
          <a:p>
            <a:pPr>
              <a:buFontTx/>
              <a:buChar char="•"/>
            </a:pPr>
            <a:r>
              <a:rPr lang="ru-RU" sz="2800" b="1"/>
              <a:t> Применение химического или биологического оружия;</a:t>
            </a:r>
          </a:p>
          <a:p>
            <a:pPr>
              <a:buFontTx/>
              <a:buChar char="•"/>
            </a:pPr>
            <a:r>
              <a:rPr lang="ru-RU" sz="2800" b="1"/>
              <a:t> Организация промышленных аварий;</a:t>
            </a:r>
          </a:p>
          <a:p>
            <a:pPr>
              <a:buFontTx/>
              <a:buChar char="•"/>
            </a:pPr>
            <a:r>
              <a:rPr lang="ru-RU" sz="2800" b="1"/>
              <a:t> Уничтожение транспортных средств;</a:t>
            </a:r>
          </a:p>
          <a:p>
            <a:pPr>
              <a:buFontTx/>
              <a:buChar char="•"/>
            </a:pPr>
            <a:r>
              <a:rPr lang="ru-RU" sz="2800" b="1"/>
              <a:t> Информационно-психологическое воздействие.</a:t>
            </a:r>
            <a:endParaRPr lang="ru-RU" sz="4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0825" y="280988"/>
            <a:ext cx="864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Виды</a:t>
            </a: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ru-RU" sz="4000" b="1">
                <a:solidFill>
                  <a:srgbClr val="FF0000"/>
                </a:solidFill>
              </a:rPr>
              <a:t>терроризма: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4800" y="1052513"/>
            <a:ext cx="3581400" cy="6080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00FF"/>
                </a:solidFill>
              </a:rPr>
              <a:t>традиционные</a:t>
            </a:r>
            <a:endParaRPr lang="ru-RU" sz="3200">
              <a:solidFill>
                <a:srgbClr val="0000FF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859338" y="1052513"/>
            <a:ext cx="3384550" cy="608012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/>
              <a:t>современные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2400" y="1793875"/>
            <a:ext cx="3962400" cy="35369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взрывы, поджоги;</a:t>
            </a:r>
          </a:p>
          <a:p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нападение на ПОО;</a:t>
            </a:r>
          </a:p>
          <a:p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захват </a:t>
            </a:r>
            <a:r>
              <a:rPr lang="ru-RU" sz="2400" b="1">
                <a:solidFill>
                  <a:srgbClr val="0000FF"/>
                </a:solidFill>
              </a:rPr>
              <a:t>заложников,</a:t>
            </a:r>
          </a:p>
          <a:p>
            <a:r>
              <a:rPr lang="ru-RU" sz="2400" b="1">
                <a:solidFill>
                  <a:srgbClr val="0000FF"/>
                </a:solidFill>
              </a:rPr>
              <a:t>транспортных</a:t>
            </a:r>
            <a:r>
              <a:rPr lang="ru-RU" sz="2800" b="1">
                <a:solidFill>
                  <a:srgbClr val="0000FF"/>
                </a:solidFill>
              </a:rPr>
              <a:t> </a:t>
            </a:r>
            <a:r>
              <a:rPr lang="ru-RU" sz="2400" b="1">
                <a:solidFill>
                  <a:srgbClr val="0000FF"/>
                </a:solidFill>
              </a:rPr>
              <a:t>средств;</a:t>
            </a:r>
          </a:p>
          <a:p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400" b="1">
                <a:solidFill>
                  <a:srgbClr val="0000FF"/>
                </a:solidFill>
              </a:rPr>
              <a:t>отравление воды и продуктов питания;</a:t>
            </a:r>
            <a:r>
              <a:rPr lang="ru-RU" sz="2800" b="1">
                <a:solidFill>
                  <a:srgbClr val="0000FF"/>
                </a:solidFill>
              </a:rPr>
              <a:t> </a:t>
            </a:r>
          </a:p>
          <a:p>
            <a:r>
              <a:rPr lang="en-US" sz="2800" b="1">
                <a:solidFill>
                  <a:srgbClr val="0000FF"/>
                </a:solidFill>
              </a:rPr>
              <a:t>-</a:t>
            </a:r>
            <a:r>
              <a:rPr lang="ru-RU" sz="2800" b="1">
                <a:solidFill>
                  <a:srgbClr val="0000FF"/>
                </a:solidFill>
              </a:rPr>
              <a:t>распространение </a:t>
            </a:r>
          </a:p>
          <a:p>
            <a:r>
              <a:rPr lang="ru-RU" sz="2800" b="1">
                <a:solidFill>
                  <a:srgbClr val="0000FF"/>
                </a:solidFill>
              </a:rPr>
              <a:t>инфекций. 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343400" y="1793875"/>
            <a:ext cx="4549775" cy="37782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3000" b="1"/>
              <a:t>использование ОВ, АХОВ, РВ, БС;</a:t>
            </a:r>
          </a:p>
          <a:p>
            <a:pPr>
              <a:buFontTx/>
              <a:buChar char="•"/>
            </a:pPr>
            <a:r>
              <a:rPr lang="ru-RU" sz="3000" b="1"/>
              <a:t>магнитный Т.;</a:t>
            </a:r>
          </a:p>
          <a:p>
            <a:pPr>
              <a:buFontTx/>
              <a:buChar char="•"/>
            </a:pPr>
            <a:r>
              <a:rPr lang="ru-RU" sz="3000" b="1"/>
              <a:t>зомбирование  (психофизический Т.);</a:t>
            </a:r>
          </a:p>
          <a:p>
            <a:pPr>
              <a:buFontTx/>
              <a:buChar char="•"/>
            </a:pPr>
            <a:r>
              <a:rPr lang="ru-RU" sz="3000" b="1"/>
              <a:t>использование хакеров;</a:t>
            </a:r>
          </a:p>
          <a:p>
            <a:pPr>
              <a:buFontTx/>
              <a:buChar char="•"/>
            </a:pPr>
            <a:r>
              <a:rPr lang="ru-RU" sz="3000" b="1"/>
              <a:t>биологический Т.</a:t>
            </a:r>
            <a:r>
              <a:rPr lang="ru-RU" sz="3000" b="1"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68313" y="476250"/>
            <a:ext cx="828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52400" y="476250"/>
            <a:ext cx="8839200" cy="59372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i="1">
                <a:solidFill>
                  <a:srgbClr val="FF0000"/>
                </a:solidFill>
              </a:rPr>
              <a:t>Военная операция</a:t>
            </a:r>
            <a:r>
              <a:rPr lang="ru-RU" sz="3200" b="1" i="1"/>
              <a:t> </a:t>
            </a:r>
            <a:r>
              <a:rPr lang="ru-RU" sz="3200" b="1" i="1">
                <a:solidFill>
                  <a:srgbClr val="0000FF"/>
                </a:solidFill>
              </a:rPr>
              <a:t>против гражданских лиц в зоне размером 1 кв. км</a:t>
            </a:r>
            <a:r>
              <a:rPr lang="ru-RU" sz="3200" b="1" i="1"/>
              <a:t> </a:t>
            </a:r>
            <a:r>
              <a:rPr lang="ru-RU" sz="3200" b="1" i="1">
                <a:solidFill>
                  <a:srgbClr val="FF0000"/>
                </a:solidFill>
              </a:rPr>
              <a:t>стоит:</a:t>
            </a:r>
          </a:p>
          <a:p>
            <a:pPr algn="just">
              <a:spcBef>
                <a:spcPct val="50000"/>
              </a:spcBef>
            </a:pPr>
            <a:endParaRPr lang="ru-RU" sz="32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400" b="1"/>
              <a:t>С применением обычного оружия  </a:t>
            </a:r>
            <a:r>
              <a:rPr lang="en-US" sz="2400" b="1"/>
              <a:t>-</a:t>
            </a:r>
            <a:r>
              <a:rPr lang="ru-RU" sz="2400" b="1"/>
              <a:t> 2000 долларов</a:t>
            </a:r>
          </a:p>
          <a:p>
            <a:pPr>
              <a:spcBef>
                <a:spcPct val="50000"/>
              </a:spcBef>
            </a:pPr>
            <a:endParaRPr lang="ru-RU" sz="2000" b="1"/>
          </a:p>
          <a:p>
            <a:pPr>
              <a:spcBef>
                <a:spcPct val="50000"/>
              </a:spcBef>
            </a:pPr>
            <a:r>
              <a:rPr lang="ru-RU" sz="2400" b="1"/>
              <a:t>С применением ядерного оружия   </a:t>
            </a:r>
            <a:r>
              <a:rPr lang="en-US" sz="2400" b="1"/>
              <a:t>-</a:t>
            </a:r>
            <a:r>
              <a:rPr lang="ru-RU" sz="2400" b="1"/>
              <a:t> 800 долларов</a:t>
            </a:r>
          </a:p>
          <a:p>
            <a:pPr>
              <a:spcBef>
                <a:spcPct val="50000"/>
              </a:spcBef>
            </a:pPr>
            <a:endParaRPr lang="ru-RU" sz="2000" b="1"/>
          </a:p>
          <a:p>
            <a:pPr>
              <a:spcBef>
                <a:spcPct val="50000"/>
              </a:spcBef>
            </a:pPr>
            <a:r>
              <a:rPr lang="ru-RU" sz="2400" b="1"/>
              <a:t>С применением нейротоксических газов</a:t>
            </a:r>
            <a:r>
              <a:rPr lang="en-US" sz="2400" b="1"/>
              <a:t>-</a:t>
            </a:r>
            <a:r>
              <a:rPr lang="ru-RU" sz="2400" b="1"/>
              <a:t> 600 долларов</a:t>
            </a:r>
          </a:p>
          <a:p>
            <a:pPr>
              <a:spcBef>
                <a:spcPct val="50000"/>
              </a:spcBef>
            </a:pPr>
            <a:endParaRPr lang="ru-RU" sz="2400" b="1"/>
          </a:p>
          <a:p>
            <a:pPr>
              <a:spcBef>
                <a:spcPct val="50000"/>
              </a:spcBef>
            </a:pPr>
            <a:r>
              <a:rPr lang="ru-RU" sz="2400" b="1"/>
              <a:t>С применением биологического оружия </a:t>
            </a:r>
            <a:r>
              <a:rPr lang="en-US" sz="2400" b="1"/>
              <a:t>-</a:t>
            </a:r>
            <a:r>
              <a:rPr lang="ru-RU" sz="2400" b="1"/>
              <a:t> </a:t>
            </a:r>
            <a:r>
              <a:rPr lang="ru-RU" sz="2400" b="1">
                <a:solidFill>
                  <a:srgbClr val="FF3300"/>
                </a:solidFill>
              </a:rPr>
              <a:t>1 доллар</a:t>
            </a:r>
          </a:p>
          <a:p>
            <a:pPr algn="r">
              <a:spcBef>
                <a:spcPct val="50000"/>
              </a:spcBef>
            </a:pPr>
            <a:r>
              <a:rPr lang="ru-RU" sz="2000" b="1"/>
              <a:t>(исследования по заказу ООН)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Основы противодействия  идеологии терроризма.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Методические рекомендации по планированию и информационному сопровождению мероприятий по противодействию идеологии терроризма.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Методические рекомендации предназначены для органов исполнительной власти субъектов РФ, осуществления государственного управления в сфере образования, государственное управление  в сфере молодежной политики, а также образовательных  организаций и призваны помочь  при планировании и  реализации мероприятий  в соответствии с  </a:t>
            </a:r>
            <a:r>
              <a:rPr lang="ru-RU" sz="1600" dirty="0" smtClean="0">
                <a:solidFill>
                  <a:srgbClr val="FF0000"/>
                </a:solidFill>
              </a:rPr>
              <a:t>«Комплексным планом  противодействия идеологии терроризма в РФ на  2013-2018годы</a:t>
            </a:r>
            <a:r>
              <a:rPr lang="ru-RU" sz="1200" dirty="0" smtClean="0"/>
              <a:t>.»  </a:t>
            </a:r>
            <a:r>
              <a:rPr lang="ru-RU" sz="1200" b="1" dirty="0" smtClean="0"/>
              <a:t>(принят 26 апреля 2013г №Пр-1069 подписано президентом РФ.) </a:t>
            </a:r>
          </a:p>
          <a:p>
            <a:r>
              <a:rPr lang="ru-RU" sz="1600" dirty="0" smtClean="0">
                <a:solidFill>
                  <a:srgbClr val="C00000"/>
                </a:solidFill>
              </a:rPr>
              <a:t>Ключевые  направления антитеррористической деятельности  в         			молодежной среде.</a:t>
            </a:r>
          </a:p>
          <a:p>
            <a:r>
              <a:rPr lang="ru-RU" sz="1600" dirty="0" smtClean="0">
                <a:solidFill>
                  <a:srgbClr val="00B050"/>
                </a:solidFill>
              </a:rPr>
              <a:t>1)-Информационные: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-разъяснение сущности терроризма и его общественной опасности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-формирование стойкого непринятия обществом идеологии насилия.</a:t>
            </a: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Привлечение граждан к участию в противодействию терроризму.</a:t>
            </a:r>
          </a:p>
          <a:p>
            <a:r>
              <a:rPr lang="ru-RU" sz="1600" dirty="0" smtClean="0">
                <a:solidFill>
                  <a:srgbClr val="00B050"/>
                </a:solidFill>
              </a:rPr>
              <a:t>2)-Культурно-образовательные:</a:t>
            </a:r>
            <a:endParaRPr lang="ru-RU" sz="1600" dirty="0" smtClean="0"/>
          </a:p>
          <a:p>
            <a:r>
              <a:rPr lang="ru-RU" sz="1600" dirty="0" smtClean="0"/>
              <a:t>-пропаганда социально значимых ценностей.</a:t>
            </a:r>
          </a:p>
          <a:p>
            <a:r>
              <a:rPr lang="ru-RU" sz="1600" dirty="0" smtClean="0"/>
              <a:t>-создание условий для мирного межнационального и межконфессионального диалога.</a:t>
            </a:r>
            <a:r>
              <a:rPr lang="ru-RU" sz="1600" dirty="0" smtClean="0">
                <a:solidFill>
                  <a:srgbClr val="00B050"/>
                </a:solidFill>
              </a:rPr>
              <a:t>		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Методические рекомендации по информационному сопровождению мероприятий</a:t>
            </a:r>
            <a:r>
              <a:rPr lang="ru-RU" sz="1400" dirty="0" smtClean="0"/>
              <a:t>.(Комплексный план)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Под информационным  сопровождением мероприятий понимается деятельность по обеспечению максимально широкого информационного освещения антитеррористической деятельности в СМИ и сети Интернет.</a:t>
            </a:r>
          </a:p>
          <a:p>
            <a:r>
              <a:rPr lang="ru-RU" sz="1800" dirty="0" smtClean="0"/>
              <a:t>Необходимость информационного сопровождения обусловлена растущей активностью радикальных группировок в информационном пространстве. При этом антитеррористическая и </a:t>
            </a:r>
            <a:r>
              <a:rPr lang="ru-RU" sz="1800" dirty="0" err="1" smtClean="0"/>
              <a:t>антиэкстримистская</a:t>
            </a:r>
            <a:r>
              <a:rPr lang="ru-RU" sz="1800" dirty="0" smtClean="0"/>
              <a:t> деятельность  остаётся неизвестной и непрозрачной для гражданского общества.</a:t>
            </a:r>
          </a:p>
          <a:p>
            <a:r>
              <a:rPr lang="ru-RU" sz="1800" dirty="0" smtClean="0"/>
              <a:t>Планирование информационного сопровождения Комплексного плана предлагает два уровня: -стратегическое планирование, и реализация выработанной стратегии.</a:t>
            </a:r>
          </a:p>
          <a:p>
            <a:r>
              <a:rPr lang="ru-RU" sz="1800" dirty="0" smtClean="0"/>
              <a:t>Основные принципы информационного сопровождения  мероприятий Комплексного плана основываются  на базовых принципах:</a:t>
            </a:r>
          </a:p>
          <a:p>
            <a:r>
              <a:rPr lang="ru-RU" sz="1800" dirty="0" smtClean="0"/>
              <a:t>-акцентирование  внимания на мероприятиях рассчитанных на массовую аудиторию;</a:t>
            </a:r>
          </a:p>
          <a:p>
            <a:r>
              <a:rPr lang="ru-RU" sz="1800" dirty="0" smtClean="0"/>
              <a:t>-создание и поддержка информационного фона;</a:t>
            </a:r>
          </a:p>
          <a:p>
            <a:r>
              <a:rPr lang="ru-RU" sz="1800" dirty="0" smtClean="0"/>
              <a:t>-оценка эффективности.</a:t>
            </a:r>
          </a:p>
          <a:p>
            <a:r>
              <a:rPr lang="ru-RU" sz="1800" dirty="0" smtClean="0"/>
              <a:t>Основная задача –донести информацию до максимального числа целевой аудитории (группы риска: </a:t>
            </a:r>
            <a:r>
              <a:rPr lang="ru-RU" sz="1800" dirty="0" err="1" smtClean="0"/>
              <a:t>старшекласники;проффессиональные</a:t>
            </a:r>
            <a:r>
              <a:rPr lang="ru-RU" sz="1800" dirty="0" smtClean="0"/>
              <a:t> образовательные организации; студенты)</a:t>
            </a:r>
          </a:p>
          <a:p>
            <a:pPr lvl="5"/>
            <a:endParaRPr lang="ru-RU" sz="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28590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Целью реализации Комплексного  плана  является снижение уровня </a:t>
            </a:r>
            <a:r>
              <a:rPr lang="ru-RU" sz="2000" dirty="0" err="1" smtClean="0"/>
              <a:t>радикализации</a:t>
            </a:r>
            <a:r>
              <a:rPr lang="ru-RU" sz="2000" dirty="0" smtClean="0"/>
              <a:t>  различных групп  населения, прежде всего  молодежи, и недопущении их вовлечения в террористическую деятельность.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Достижение поставленной цели осуществляется решением следующих задач:</a:t>
            </a:r>
          </a:p>
          <a:p>
            <a:r>
              <a:rPr lang="ru-RU" sz="2000" dirty="0" smtClean="0"/>
              <a:t>-разъяснением сущности терроризма и его крайней общественной опасности, а также проведением активных мероприятий по формированию стойкого неприятия обществом идеологии  терроризма в различных её проявлениях, в том числе религиозно- политического экстремизма;</a:t>
            </a:r>
          </a:p>
          <a:p>
            <a:r>
              <a:rPr lang="ru-RU" sz="2000" dirty="0" smtClean="0"/>
              <a:t>-создание и задействованием механизмов защиты информационного пространства РФ от проникновения в него любых идей оправдывающих  террористическую деятельность;</a:t>
            </a:r>
          </a:p>
          <a:p>
            <a:r>
              <a:rPr lang="ru-RU" sz="2000" dirty="0" smtClean="0"/>
              <a:t>-формирование и совершенствование законодательных, нормативных, организационных и иных механизмов, способствующих эффективной реализации мероприятий по противодействию идеологии терроризма.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20481" y="1397000"/>
          <a:ext cx="3903037" cy="5048244"/>
        </p:xfrm>
        <a:graphic>
          <a:graphicData uri="http://schemas.openxmlformats.org/drawingml/2006/table">
            <a:tbl>
              <a:tblPr/>
              <a:tblGrid>
                <a:gridCol w="3903037"/>
              </a:tblGrid>
              <a:tr h="4064000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Современное общество – это общество информационное. Сейчас каждый человек может овладеть любой информацией и в огромном количестве. Казалось бы, люди достигли совершенства знания – доступно все, все можно узнать – надо только зайти в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Яндекс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или «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погуглить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». Главное, правильно ввести запрос. Но не всякое знание несет настоящее знание, не всякая информация полезна. Информационная революция вместе со всеми преимуществами принесла и серьезные проблемы в сфере общественной безопасности. В первую очередь это касается распространения терроризма в Интернете. По данным Национального антитеррористического комитета РФ в настоящее время в мире действует около 5 тысяч интернет-сайтов, активно используемых террористами. Число порталов, обслуживающих террористов и их сторонников, постоянно растет.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         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982" marR="6982" marT="6982" marB="69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571604" y="214290"/>
            <a:ext cx="5016468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Интернет как сфера распространения идеологии терроризма  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экстремизма.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71472" y="-500090"/>
            <a:ext cx="8115328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-Последние годы наблюдается тенденция прироста количества зарегистрированных преступлений экстремистской направленности за счет выявленных в сети «Интернет» (1151 в 2017г.).</a:t>
            </a:r>
          </a:p>
          <a:p>
            <a:pPr>
              <a:buFontTx/>
              <a:buChar char="-"/>
            </a:pPr>
            <a:r>
              <a:rPr lang="ru-RU" sz="2000" dirty="0" err="1" smtClean="0"/>
              <a:t>Роскомнадзор</a:t>
            </a:r>
            <a:r>
              <a:rPr lang="ru-RU" sz="2000" dirty="0" smtClean="0"/>
              <a:t> и Генеральная прокуратура РФ в 2017г  удалила 7302 материалов признанных судами экстремистскими и запрещенными к распространению на территории РФ.</a:t>
            </a:r>
          </a:p>
          <a:p>
            <a:pPr>
              <a:buFontTx/>
              <a:buChar char="-"/>
            </a:pPr>
            <a:r>
              <a:rPr lang="ru-RU" sz="2000" dirty="0" smtClean="0"/>
              <a:t>Ограничен доступ более чем по 3,6тыс. интернет ресурсам(3633).</a:t>
            </a:r>
          </a:p>
          <a:p>
            <a:pPr>
              <a:buFontTx/>
              <a:buChar char="-"/>
            </a:pPr>
            <a:r>
              <a:rPr lang="ru-RU" sz="2000" dirty="0" smtClean="0"/>
              <a:t>23 мая 2018г дан старт Всероссийской профилактической  акции «Безопасный Интернет детям» в ходе которой в течении года в школах будут проводится уроки с разъяснениями об опасностях на просторах всемирной паутины, в частности, о новых видах </a:t>
            </a:r>
            <a:r>
              <a:rPr lang="ru-RU" sz="2000" dirty="0" err="1" smtClean="0"/>
              <a:t>кибермошенничества</a:t>
            </a:r>
            <a:r>
              <a:rPr lang="ru-RU" sz="2000" dirty="0" smtClean="0"/>
              <a:t>; об угрозе переписки с незнакомыми людьми; кто такие тролли и как  правильно на них реагировать. Особое внимание уделяется деятельности националистических и  экстремистских  молодежных  группировок, совершающих  преступления по мотивам национальной розни и вражды.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41287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ru-RU" sz="20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71538" y="2500306"/>
            <a:ext cx="72723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4000" b="1" dirty="0" smtClean="0">
                <a:solidFill>
                  <a:srgbClr val="C00000"/>
                </a:solidFill>
              </a:rPr>
              <a:t>        Противодействие идеологии терроризма, профилактика терроризма и экстремизма. 	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Организация профилактической работы по противодействию проявлений «Молодёжного» экстремизма.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Одной из наиболее уязвимых для экстремизма социальных групп – является  молодёжь. В настоящее время на территории России насчитывается около 150 молодежных  экстремистских организаций  с хорошей  </a:t>
            </a:r>
            <a:r>
              <a:rPr lang="ru-RU" sz="2000" dirty="0" err="1" smtClean="0"/>
              <a:t>иеархией</a:t>
            </a:r>
            <a:r>
              <a:rPr lang="ru-RU" sz="2000" dirty="0" smtClean="0"/>
              <a:t>, дисциплиной, со своей идеологией,  со своими вождями, лидерами. По различным  оценкам они составляют около 10 тысяч человек.</a:t>
            </a:r>
          </a:p>
          <a:p>
            <a:r>
              <a:rPr lang="ru-RU" sz="2000" dirty="0" smtClean="0"/>
              <a:t>Увеличивается опасность появления  организованного массового движения ,  </a:t>
            </a:r>
            <a:r>
              <a:rPr lang="ru-RU" sz="2000" dirty="0" err="1" smtClean="0"/>
              <a:t>объеденяющего</a:t>
            </a:r>
            <a:r>
              <a:rPr lang="ru-RU" sz="2000" dirty="0" smtClean="0"/>
              <a:t>  экстремистов прежде всего в качестве формы  политической борьбы.</a:t>
            </a:r>
          </a:p>
          <a:p>
            <a:r>
              <a:rPr lang="ru-RU" sz="2000" dirty="0" smtClean="0"/>
              <a:t>«Молодежный»  экстремизм обращает  на себя внимание своей неоправданной жестокостью, высокой степенью агрессивности и массовостью. </a:t>
            </a:r>
          </a:p>
          <a:p>
            <a:r>
              <a:rPr lang="ru-RU" sz="2000" dirty="0" smtClean="0"/>
              <a:t>Молодые люди в возрасте 18-27 </a:t>
            </a:r>
            <a:r>
              <a:rPr lang="ru-RU" sz="2000" dirty="0" err="1" smtClean="0"/>
              <a:t>летсоставляют</a:t>
            </a:r>
            <a:r>
              <a:rPr lang="ru-RU" sz="2000" dirty="0" smtClean="0"/>
              <a:t> до 70% членов новых религиозных объединений. Конфликты в семье; алкоголизация родителей; нехватка денег на самое насущное; долги; потеря интереса к жизни;  не  </a:t>
            </a:r>
            <a:r>
              <a:rPr lang="ru-RU" sz="2000" dirty="0" err="1" smtClean="0"/>
              <a:t>понятость</a:t>
            </a:r>
            <a:r>
              <a:rPr lang="ru-RU" sz="2000" dirty="0" smtClean="0"/>
              <a:t>; одиночество - факторы  вступления молодежи в различные группы экстремистского толка.      </a:t>
            </a:r>
            <a:endParaRPr lang="ru-RU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372475" cy="5429250"/>
          </a:xfrm>
        </p:spPr>
        <p:txBody>
          <a:bodyPr>
            <a:normAutofit fontScale="25000" lnSpcReduction="20000"/>
          </a:bodyPr>
          <a:lstStyle/>
          <a:p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endParaRPr lang="ru-RU" sz="6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C00000"/>
                </a:solidFill>
              </a:rPr>
              <a:t>                                                                                     Причины: 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6400" dirty="0" smtClean="0"/>
              <a:t>1-Возрастные особенности переходного периода, высокая </a:t>
            </a:r>
            <a:r>
              <a:rPr lang="ru-RU" sz="6400" dirty="0" err="1" smtClean="0"/>
              <a:t>пассионарность</a:t>
            </a:r>
            <a:r>
              <a:rPr lang="ru-RU" sz="6400" dirty="0" smtClean="0"/>
              <a:t>, изначальная  конфликтность  молодежи, определяемая  особенностями нервной системы, эндокринной системы.</a:t>
            </a:r>
          </a:p>
          <a:p>
            <a:pPr>
              <a:buNone/>
            </a:pPr>
            <a:r>
              <a:rPr lang="ru-RU" sz="6400" dirty="0" smtClean="0"/>
              <a:t>2-Молодежь  выросла в критическое для страны время, когда многие ценности и установки были  пересмотрены, в период резкого материального и духовного обнищания населения. Глубочайший социально-экономический и духовный кризис, продолжающийся до сих пор, обнищание широких масс населения при обогащении единиц- стоит признать, что в таких условиях формировалась молодежь.</a:t>
            </a:r>
          </a:p>
          <a:p>
            <a:pPr>
              <a:buNone/>
            </a:pPr>
            <a:r>
              <a:rPr lang="ru-RU" sz="6400" dirty="0" smtClean="0"/>
              <a:t>3-В отличии от старших поколений молодежь не видела  позитивного опыта взаимодействия различных народов в Советское время, не были связаны одной идеологией и стратегией развития общества.</a:t>
            </a:r>
          </a:p>
          <a:p>
            <a:pPr>
              <a:buNone/>
            </a:pPr>
            <a:r>
              <a:rPr lang="ru-RU" sz="6400" dirty="0" smtClean="0"/>
              <a:t>4-Резко  обострились все противоречия в обществе. Этническая и религиозная  идентичность обрела новое  рождение, наметив линию раскола.  Произошел всплеск  этничности и  религиозности.</a:t>
            </a:r>
          </a:p>
          <a:p>
            <a:pPr>
              <a:buNone/>
            </a:pPr>
            <a:r>
              <a:rPr lang="ru-RU" sz="6400" dirty="0" smtClean="0"/>
              <a:t>Для искоренения экстремизма среди молодежи нужен целый комплекс  мероприятий,</a:t>
            </a:r>
          </a:p>
          <a:p>
            <a:pPr>
              <a:buNone/>
            </a:pPr>
            <a:r>
              <a:rPr lang="ru-RU" sz="6400" dirty="0" smtClean="0"/>
              <a:t>Начиная с государственного уровня и заканчивая  школьным и семейным воспитанием.</a:t>
            </a:r>
          </a:p>
          <a:p>
            <a:pPr>
              <a:buNone/>
            </a:pPr>
            <a:r>
              <a:rPr lang="ru-RU" sz="6400" dirty="0" smtClean="0"/>
              <a:t>Большинство  подростков, вступающих в экстремистские группы и организации не получили в детстве  основы морали и гуманизма. </a:t>
            </a:r>
          </a:p>
          <a:p>
            <a:pPr>
              <a:buNone/>
            </a:pPr>
            <a:r>
              <a:rPr lang="ru-RU" sz="6400" dirty="0" smtClean="0"/>
              <a:t>Бедность в стране является питательной средой для  экстремизма.</a:t>
            </a:r>
          </a:p>
          <a:p>
            <a:pPr>
              <a:buNone/>
            </a:pPr>
            <a:r>
              <a:rPr lang="ru-RU" sz="6400" dirty="0" smtClean="0"/>
              <a:t>Государство  должно в полной мере  осознать эту опасность  и выработать комплекс мер , направленных на улучшение ситуации в данной среде.  </a:t>
            </a:r>
          </a:p>
          <a:p>
            <a:pPr>
              <a:buNone/>
            </a:pPr>
            <a:r>
              <a:rPr lang="ru-RU" sz="6400" dirty="0" smtClean="0"/>
              <a:t> </a:t>
            </a:r>
            <a:endParaRPr lang="ru-RU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3-й учебный вопрос.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Подготовка персонала(населения) к возможным угрозам совершения террористических </a:t>
            </a:r>
            <a:r>
              <a:rPr lang="ru-RU" sz="2400" b="1" dirty="0" err="1" smtClean="0">
                <a:solidFill>
                  <a:srgbClr val="FF0000"/>
                </a:solidFill>
              </a:rPr>
              <a:t>актов,экстримистских</a:t>
            </a:r>
            <a:r>
              <a:rPr lang="ru-RU" sz="2400" b="1" dirty="0" smtClean="0">
                <a:solidFill>
                  <a:srgbClr val="FF0000"/>
                </a:solidFill>
              </a:rPr>
              <a:t> проявлений.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Подготовка персонала организации(населения) к действиям угрозы или совершения </a:t>
            </a:r>
            <a:r>
              <a:rPr lang="ru-RU" sz="2400" dirty="0" smtClean="0"/>
              <a:t>террористического </a:t>
            </a:r>
            <a:r>
              <a:rPr lang="ru-RU" sz="2400" dirty="0" smtClean="0"/>
              <a:t>акта.</a:t>
            </a:r>
          </a:p>
          <a:p>
            <a:r>
              <a:rPr lang="ru-RU" sz="2400" dirty="0" smtClean="0"/>
              <a:t>Порядок подготовки и проведения учений и тренировок в организации по действиям руководителя и персонала организации при угрозе или совершения террористических актов.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596" y="-1357298"/>
            <a:ext cx="8258204" cy="135729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Тренировки в сфере  антитеррористической деятельности </a:t>
            </a:r>
            <a:r>
              <a:rPr lang="ru-RU" sz="2000" dirty="0" smtClean="0"/>
              <a:t>являются итоговым этапом комплекса организационно-профилактических  мероприятий по противодействию террористическим проявлениям на предприятиях</a:t>
            </a:r>
            <a:r>
              <a:rPr lang="ru-RU" sz="2400" dirty="0" smtClean="0"/>
              <a:t>.</a:t>
            </a:r>
          </a:p>
          <a:p>
            <a:r>
              <a:rPr lang="ru-RU" sz="2000" dirty="0" smtClean="0"/>
              <a:t>В ходе тренировки проверяются и отрабатываются практические действия сотрудников и должностных лиц:</a:t>
            </a:r>
          </a:p>
          <a:p>
            <a:r>
              <a:rPr lang="ru-RU" sz="2000" dirty="0" smtClean="0"/>
              <a:t>-по организации осмотров территории и помещений с целью обнаружения бесхозных вещей и подозрительных предметов;</a:t>
            </a:r>
          </a:p>
          <a:p>
            <a:r>
              <a:rPr lang="ru-RU" sz="2000" dirty="0" smtClean="0"/>
              <a:t>-действия при обнаружении бесхозных вещей, подозрительных предметов и получении сообщений о минировании;</a:t>
            </a:r>
          </a:p>
          <a:p>
            <a:r>
              <a:rPr lang="ru-RU" sz="2000" dirty="0" smtClean="0"/>
              <a:t>-организация взаимодействия с территориальными органами УВД, охраны при обнаружении бесхозных предметов(вещей) и получении сообщения о минировании учреждения;</a:t>
            </a:r>
          </a:p>
          <a:p>
            <a:r>
              <a:rPr lang="ru-RU" sz="2000" dirty="0" smtClean="0"/>
              <a:t>-организация  оповещения;</a:t>
            </a:r>
          </a:p>
          <a:p>
            <a:r>
              <a:rPr lang="ru-RU" sz="2000" dirty="0" smtClean="0"/>
              <a:t>-организация эвакуации персонала; </a:t>
            </a:r>
            <a:endParaRPr lang="ru-RU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28590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 соответствии с этими мероприятиями проводятся следующие тренировки по действиям:</a:t>
            </a:r>
          </a:p>
          <a:p>
            <a:r>
              <a:rPr lang="ru-RU" sz="2400" dirty="0" smtClean="0"/>
              <a:t>-</a:t>
            </a:r>
            <a:r>
              <a:rPr lang="ru-RU" sz="2000" dirty="0" smtClean="0"/>
              <a:t>1-приполучении сообщения о минировании;</a:t>
            </a:r>
          </a:p>
          <a:p>
            <a:r>
              <a:rPr lang="ru-RU" sz="2000" dirty="0" smtClean="0"/>
              <a:t>-2-при обнаружении бесхозных вещей и подозрительных предметов;</a:t>
            </a:r>
          </a:p>
          <a:p>
            <a:r>
              <a:rPr lang="ru-RU" sz="2000" dirty="0" smtClean="0"/>
              <a:t>-3- эвакуация людей;</a:t>
            </a:r>
          </a:p>
          <a:p>
            <a:r>
              <a:rPr lang="ru-RU" sz="2000" dirty="0" smtClean="0"/>
              <a:t>Тренировки проводятся как независимо одна от </a:t>
            </a:r>
            <a:r>
              <a:rPr lang="ru-RU" sz="2000" dirty="0" err="1" smtClean="0"/>
              <a:t>другой,так</a:t>
            </a:r>
            <a:r>
              <a:rPr lang="ru-RU" sz="2000" dirty="0" smtClean="0"/>
              <a:t> и комплексно. При комплексной тренировке объединяются проведение тренировок с -1- или -2- с тренировкой -3-.</a:t>
            </a:r>
          </a:p>
          <a:p>
            <a:r>
              <a:rPr lang="ru-RU" sz="2000" dirty="0" smtClean="0"/>
              <a:t>К тренировкам 1,2 и комплексным привлекается весь состав предприятия.</a:t>
            </a:r>
          </a:p>
          <a:p>
            <a:r>
              <a:rPr lang="ru-RU" sz="2000" dirty="0" smtClean="0"/>
              <a:t>-Тренировки 1-3 проводятся из расчёта по одной в год с каждым подразделениям.</a:t>
            </a:r>
          </a:p>
          <a:p>
            <a:r>
              <a:rPr lang="ru-RU" sz="2000" dirty="0" smtClean="0"/>
              <a:t>-Комплексные  тренировки проводятся из расчета по одной в год для всего учреждения.</a:t>
            </a:r>
          </a:p>
          <a:p>
            <a:r>
              <a:rPr lang="ru-RU" sz="2000" dirty="0" smtClean="0"/>
              <a:t>-Тренировки проводятся самостоятельно или  совместно с территориальными органами УВД.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-Антитеррористическая комиссия учреждения </a:t>
            </a:r>
            <a:r>
              <a:rPr lang="ru-RU" sz="2000" dirty="0" smtClean="0"/>
              <a:t>разрабатывает план проведения тренировок и </a:t>
            </a:r>
            <a:r>
              <a:rPr lang="ru-RU" sz="2000" dirty="0" err="1" smtClean="0"/>
              <a:t>учебно</a:t>
            </a:r>
            <a:r>
              <a:rPr lang="ru-RU" sz="2000" dirty="0" smtClean="0"/>
              <a:t>- методические руководства по проведению тренировок, согласуя их при необходимости с органами УВД, утверждает у руководителя организации.</a:t>
            </a:r>
          </a:p>
          <a:p>
            <a:r>
              <a:rPr lang="ru-RU" sz="2000" dirty="0" smtClean="0"/>
              <a:t>Руководство всеми тренировками возлагается на председателя антитеррористической комиссии учреждения, а комплексными  тренировками на руководителя учреждения.</a:t>
            </a:r>
          </a:p>
          <a:p>
            <a:r>
              <a:rPr lang="ru-RU" sz="2000" dirty="0" smtClean="0"/>
              <a:t>Результаты  тренировки отражаются в приказе </a:t>
            </a:r>
            <a:r>
              <a:rPr lang="ru-RU" sz="2000" dirty="0" smtClean="0">
                <a:solidFill>
                  <a:srgbClr val="C00000"/>
                </a:solidFill>
              </a:rPr>
              <a:t>« Об итогах проведения объектовой тренировки</a:t>
            </a:r>
            <a:r>
              <a:rPr lang="ru-RU" sz="2000" dirty="0" smtClean="0"/>
              <a:t>.»; по материалам которого с участниками тренировки, работниками и должностными лицами проводится разбор их действий.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1285908"/>
            <a:ext cx="7929618" cy="928694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7872410" cy="4500594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Минирование  территории- наиболее вероятное проявление террористической деятельности. Любое сообщение об обнаружении бесхозных вещей, подозрительных предметов или о минировании учреждения рассматриваются как реальная угроза жизни людей находящихся на территории.</a:t>
            </a:r>
          </a:p>
          <a:p>
            <a:r>
              <a:rPr lang="ru-RU" sz="2000" dirty="0" smtClean="0"/>
              <a:t>- Решение об эвакуации людей с территории объекта и её степени принимается исключительно руководством  территориальных органов УВД по результатам  объективной оценки.</a:t>
            </a:r>
          </a:p>
          <a:p>
            <a:r>
              <a:rPr lang="ru-RU" sz="2000" dirty="0" smtClean="0"/>
              <a:t>Выполнение мероприятий по эвакуации обеспечиваются совместными действиями сотрудников  органов УВД, охраны, должностных лиц и работников предприятия.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При обнаружении бесхозных вещей предметов категорически запрещается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-касаться подозрительных предметов и перемещать их, и другие предметы находящиеся с ними в контакте;</a:t>
            </a:r>
          </a:p>
          <a:p>
            <a:r>
              <a:rPr lang="ru-RU" sz="2000" dirty="0" smtClean="0"/>
              <a:t>-заливать жидкостями, засыпать грунтом, покрывать чем бы то </a:t>
            </a:r>
            <a:r>
              <a:rPr lang="ru-RU" sz="2000" dirty="0" err="1" smtClean="0"/>
              <a:t>нибыло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-пользоваться электро, радиоаппаратурой, переговорными устройствами, рацией вблизи опасного предмета;</a:t>
            </a:r>
          </a:p>
          <a:p>
            <a:r>
              <a:rPr lang="ru-RU" sz="2000" dirty="0" smtClean="0"/>
              <a:t>-оказывать  температурное, звуковое, световое, механическое воздействие на обнаруженный предмет.</a:t>
            </a:r>
            <a:endParaRPr lang="ru-RU" sz="2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83010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C0000"/>
                </a:solidFill>
                <a:latin typeface="Tahoma" pitchFamily="34" charset="0"/>
              </a:rPr>
              <a:t>Рекомендуемые границы безопасного удаления и оцепления при обнаружении взрывного устройства или подозрительного предмета, который может оказаться взрывным устройством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0825" y="1989138"/>
            <a:ext cx="8664575" cy="3889375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76238" y="2127250"/>
            <a:ext cx="83724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Граната РГД  ……………………………………………………………………….50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Граната Ф1    ..………………………………………………………………...….200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Тротиловая шашка массой 400г ……………………………………………60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Тротиловая шашка массой 200г   ………………………………………….50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Пивная банка 0.33л ……………………………………………………………..60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Мина МОН-50 ……………………………………………………………………….90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Чемодан (кейс) …………………………………………………………………….200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Дорожный чемодан ………………………………………………………………400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Автомобиль типа «Жигули» ………………………………………………….500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Автомобиль типа «Волга» …………………………………………………….600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Микроавтобус ………………………………………………………………………900 м</a:t>
            </a:r>
          </a:p>
          <a:p>
            <a:pPr>
              <a:defRPr/>
            </a:pP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Грузовая автомашина (фургон ) ……………………………………………</a:t>
            </a:r>
            <a:r>
              <a:rPr lang="ru-RU" sz="2000">
                <a:latin typeface="Tahoma" pitchFamily="34" charset="0"/>
              </a:rPr>
              <a:t>1200 м</a:t>
            </a:r>
            <a:r>
              <a:rPr lang="ru-RU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7796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Критические объекты инфраструктуры и возможные способы воздействия на них</a:t>
            </a:r>
          </a:p>
        </p:txBody>
      </p:sp>
      <p:graphicFrame>
        <p:nvGraphicFramePr>
          <p:cNvPr id="69635" name="Group 3"/>
          <p:cNvGraphicFramePr>
            <a:graphicFrameLocks noGrp="1"/>
          </p:cNvGraphicFramePr>
          <p:nvPr/>
        </p:nvGraphicFramePr>
        <p:xfrm>
          <a:off x="179388" y="1196975"/>
          <a:ext cx="8713787" cy="5260975"/>
        </p:xfrm>
        <a:graphic>
          <a:graphicData uri="http://schemas.openxmlformats.org/drawingml/2006/table">
            <a:tbl>
              <a:tblPr/>
              <a:tblGrid>
                <a:gridCol w="3313112"/>
                <a:gridCol w="5400675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1. Места массового скопления людей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Подрыв, поджог, химические атаки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2. Атомные станции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Диверсия на атомном реакторе, атака воздушного судна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3. Плотины ГЭС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Подрыв, атака воздушным судном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4. Склады ГСМ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Подрыв, разрушение конструкций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5. Узлы связи, радио, телецентры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Облучение с помощью генераторов ЭМИ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6. Системы водоснабжения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Заражение ОВ, БВ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7. ХОО, БОО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Подрыв, разрушение емкостей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828800" y="152400"/>
            <a:ext cx="4724400" cy="965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Меры 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предосторожности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52400" y="1854200"/>
            <a:ext cx="1933575" cy="538163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Обучение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845300" y="1549400"/>
            <a:ext cx="1879600" cy="1392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Информ. 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обеспе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чение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7040563" y="3454400"/>
            <a:ext cx="1912937" cy="1392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Разъясни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тельная 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работа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28600" y="2362200"/>
            <a:ext cx="1439863" cy="157162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/>
              <a:t>Занятия</a:t>
            </a:r>
          </a:p>
          <a:p>
            <a:pPr algn="ctr"/>
            <a:r>
              <a:rPr lang="ru-RU" sz="2400" b="1"/>
              <a:t>Учения</a:t>
            </a:r>
          </a:p>
          <a:p>
            <a:pPr algn="ctr"/>
            <a:r>
              <a:rPr lang="ru-RU" sz="2400" b="1"/>
              <a:t>Трени</a:t>
            </a:r>
          </a:p>
          <a:p>
            <a:pPr algn="ctr"/>
            <a:r>
              <a:rPr lang="ru-RU" sz="2400" b="1"/>
              <a:t>ровки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52400" y="4800600"/>
            <a:ext cx="2590800" cy="18192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Профи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лакти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ческий 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осмотр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6324600" y="5029200"/>
            <a:ext cx="1506538" cy="538163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FF"/>
                </a:solidFill>
              </a:rPr>
              <a:t>Охрана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3352800" y="5257800"/>
            <a:ext cx="2514600" cy="965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Обезврежи</a:t>
            </a: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вание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6248400" y="5562600"/>
            <a:ext cx="1676400" cy="47625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Досмотр</a:t>
            </a:r>
          </a:p>
        </p:txBody>
      </p:sp>
      <p:sp>
        <p:nvSpPr>
          <p:cNvPr id="94222" name="Oval 14"/>
          <p:cNvSpPr>
            <a:spLocks noChangeArrowheads="1"/>
          </p:cNvSpPr>
          <p:nvPr/>
        </p:nvSpPr>
        <p:spPr bwMode="auto">
          <a:xfrm>
            <a:off x="2667000" y="1676400"/>
            <a:ext cx="3429000" cy="26670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Меры</a:t>
            </a:r>
          </a:p>
          <a:p>
            <a:pPr algn="ctr"/>
            <a:r>
              <a:rPr lang="ru-RU" sz="4000" b="1">
                <a:solidFill>
                  <a:srgbClr val="FF0000"/>
                </a:solidFill>
              </a:rPr>
              <a:t>по защите</a:t>
            </a:r>
          </a:p>
          <a:p>
            <a:pPr algn="ctr"/>
            <a:r>
              <a:rPr lang="ru-RU" sz="4000" b="1">
                <a:solidFill>
                  <a:srgbClr val="FF0000"/>
                </a:solidFill>
              </a:rPr>
              <a:t> населения</a:t>
            </a:r>
          </a:p>
        </p:txBody>
      </p:sp>
      <p:sp>
        <p:nvSpPr>
          <p:cNvPr id="94224" name="AutoShape 16"/>
          <p:cNvSpPr>
            <a:spLocks noChangeArrowheads="1"/>
          </p:cNvSpPr>
          <p:nvPr/>
        </p:nvSpPr>
        <p:spPr bwMode="auto">
          <a:xfrm>
            <a:off x="4038600" y="1143000"/>
            <a:ext cx="609600" cy="533400"/>
          </a:xfrm>
          <a:prstGeom prst="upArrow">
            <a:avLst>
              <a:gd name="adj1" fmla="val 25000"/>
              <a:gd name="adj2" fmla="val 2738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26" name="AutoShape 18"/>
          <p:cNvSpPr>
            <a:spLocks noChangeArrowheads="1"/>
          </p:cNvSpPr>
          <p:nvPr/>
        </p:nvSpPr>
        <p:spPr bwMode="auto">
          <a:xfrm rot="-6326071">
            <a:off x="6157912" y="1927226"/>
            <a:ext cx="485775" cy="914400"/>
          </a:xfrm>
          <a:prstGeom prst="downArrow">
            <a:avLst>
              <a:gd name="adj1" fmla="val 24454"/>
              <a:gd name="adj2" fmla="val 5471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29" name="AutoShape 21"/>
          <p:cNvSpPr>
            <a:spLocks noChangeArrowheads="1"/>
          </p:cNvSpPr>
          <p:nvPr/>
        </p:nvSpPr>
        <p:spPr bwMode="auto">
          <a:xfrm rot="-3326045">
            <a:off x="6330950" y="3325813"/>
            <a:ext cx="296863" cy="1341437"/>
          </a:xfrm>
          <a:prstGeom prst="downArrow">
            <a:avLst>
              <a:gd name="adj1" fmla="val 50000"/>
              <a:gd name="adj2" fmla="val 11296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30" name="AutoShape 22"/>
          <p:cNvSpPr>
            <a:spLocks noChangeArrowheads="1"/>
          </p:cNvSpPr>
          <p:nvPr/>
        </p:nvSpPr>
        <p:spPr bwMode="auto">
          <a:xfrm>
            <a:off x="4191000" y="4343400"/>
            <a:ext cx="304800" cy="9144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31" name="AutoShape 23"/>
          <p:cNvSpPr>
            <a:spLocks noChangeArrowheads="1"/>
          </p:cNvSpPr>
          <p:nvPr/>
        </p:nvSpPr>
        <p:spPr bwMode="auto">
          <a:xfrm rot="2534169">
            <a:off x="2184400" y="3444875"/>
            <a:ext cx="311150" cy="1568450"/>
          </a:xfrm>
          <a:prstGeom prst="downArrow">
            <a:avLst>
              <a:gd name="adj1" fmla="val 50000"/>
              <a:gd name="adj2" fmla="val 12602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32" name="AutoShape 24"/>
          <p:cNvSpPr>
            <a:spLocks noChangeArrowheads="1"/>
          </p:cNvSpPr>
          <p:nvPr/>
        </p:nvSpPr>
        <p:spPr bwMode="auto">
          <a:xfrm rot="7091806">
            <a:off x="2336006" y="1764507"/>
            <a:ext cx="287337" cy="838200"/>
          </a:xfrm>
          <a:prstGeom prst="downArrow">
            <a:avLst>
              <a:gd name="adj1" fmla="val 50000"/>
              <a:gd name="adj2" fmla="val 72928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33" name="AutoShape 25"/>
          <p:cNvSpPr>
            <a:spLocks noChangeArrowheads="1"/>
          </p:cNvSpPr>
          <p:nvPr/>
        </p:nvSpPr>
        <p:spPr bwMode="auto">
          <a:xfrm rot="-2786516">
            <a:off x="6053138" y="3697287"/>
            <a:ext cx="268288" cy="1604963"/>
          </a:xfrm>
          <a:prstGeom prst="downArrow">
            <a:avLst>
              <a:gd name="adj1" fmla="val 50000"/>
              <a:gd name="adj2" fmla="val 149556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 animBg="1"/>
      <p:bldP spid="94214" grpId="0" animBg="1"/>
      <p:bldP spid="94215" grpId="0" animBg="1"/>
      <p:bldP spid="94216" grpId="0" animBg="1"/>
      <p:bldP spid="94217" grpId="0" animBg="1"/>
      <p:bldP spid="94218" grpId="0" animBg="1"/>
      <p:bldP spid="94219" grpId="0" animBg="1"/>
      <p:bldP spid="94220" grpId="0" animBg="1"/>
      <p:bldP spid="94221" grpId="0" animBg="1"/>
      <p:bldP spid="94222" grpId="0" animBg="1"/>
      <p:bldP spid="94224" grpId="0" animBg="1"/>
      <p:bldP spid="94226" grpId="0" animBg="1"/>
      <p:bldP spid="94229" grpId="0" animBg="1"/>
      <p:bldP spid="94230" grpId="0" animBg="1"/>
      <p:bldP spid="94231" grpId="0" animBg="1"/>
      <p:bldP spid="94232" grpId="0" animBg="1"/>
      <p:bldP spid="942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86423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1-й учебный вопрос</a:t>
            </a:r>
          </a:p>
          <a:p>
            <a:pPr algn="ctr"/>
            <a:endParaRPr lang="ru-RU" sz="6000" b="1"/>
          </a:p>
          <a:p>
            <a:pPr algn="ctr"/>
            <a:r>
              <a:rPr lang="ru-RU" sz="4800" b="1">
                <a:solidFill>
                  <a:srgbClr val="FF0000"/>
                </a:solidFill>
              </a:rPr>
              <a:t>Правовые, нормативные и организационные основы противодействия терроризму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Нормативные  документы по организации антитеррористической  работы в учреждении.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1.Приказ руководителя о создании антитеррористической группы, утверждение системы работы по противодействию терроризму и экстремизму, утверждении Положения о антитеррористической группе(пр№1).</a:t>
            </a:r>
          </a:p>
          <a:p>
            <a:r>
              <a:rPr lang="ru-RU" sz="1800" dirty="0" smtClean="0"/>
              <a:t>2.Приказ об организации охраны, пропускного и внутри  объектового  режима в зданиях и на территориях (пр№2).</a:t>
            </a:r>
          </a:p>
          <a:p>
            <a:r>
              <a:rPr lang="ru-RU" sz="1800" dirty="0" smtClean="0"/>
              <a:t>3. Инструкция руководителю  учреждения по обеспечению безопасности, антитеррористической защищенности персонала(населения) в условиях повседневной деятельности(пр№3).</a:t>
            </a:r>
          </a:p>
          <a:p>
            <a:r>
              <a:rPr lang="ru-RU" sz="1800" dirty="0" smtClean="0"/>
              <a:t>4. План профилактической работы по предотвращению террористических актов(пр№4).</a:t>
            </a:r>
          </a:p>
          <a:p>
            <a:r>
              <a:rPr lang="ru-RU" sz="1800" dirty="0" smtClean="0"/>
              <a:t>5.Инструкция персоналу(населению) по действиям при обнаружении предмета, похожего на взрывное устройство (ВОП)-(пр№5).</a:t>
            </a:r>
          </a:p>
          <a:p>
            <a:r>
              <a:rPr lang="ru-RU" sz="1800" dirty="0" smtClean="0"/>
              <a:t>6.Рекомендованные зоны эвакуации  и оцепления при обнаружении ВОП или подозрительного предмета(пр№6).</a:t>
            </a:r>
            <a:endParaRPr lang="ru-RU" sz="1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7.Инструкция персоналу по действиям при поступлении угрозы террористического акта по телефону(пр№7).</a:t>
            </a:r>
          </a:p>
          <a:p>
            <a:pPr>
              <a:buNone/>
            </a:pPr>
            <a:r>
              <a:rPr lang="ru-RU" sz="1800" dirty="0" smtClean="0"/>
              <a:t>8.Инструкция руководителю по действиям при поступлении угрозы террористического  акта в письменном виде (пр№8).</a:t>
            </a:r>
          </a:p>
          <a:p>
            <a:pPr>
              <a:buNone/>
            </a:pPr>
            <a:r>
              <a:rPr lang="ru-RU" sz="1800" dirty="0" smtClean="0"/>
              <a:t>9.Инструкция персоналу по действиям при захвате террористами заложников(№9).</a:t>
            </a:r>
          </a:p>
          <a:p>
            <a:pPr>
              <a:buNone/>
            </a:pPr>
            <a:r>
              <a:rPr lang="ru-RU" sz="1800" dirty="0" smtClean="0"/>
              <a:t>10.Инструкция по действиям в условиях возможного биологического заражения (пр№10).</a:t>
            </a:r>
          </a:p>
          <a:p>
            <a:pPr>
              <a:buNone/>
            </a:pPr>
            <a:r>
              <a:rPr lang="ru-RU" sz="1800" dirty="0" smtClean="0"/>
              <a:t>11.Рекомендации по обеспечению охраны учреждения (пр№11).</a:t>
            </a:r>
          </a:p>
          <a:p>
            <a:pPr>
              <a:buNone/>
            </a:pPr>
            <a:r>
              <a:rPr lang="ru-RU" sz="1800" dirty="0" smtClean="0"/>
              <a:t>12.Акт комиссионной проверки антитеррористической защищенности учреждения(пр№12).</a:t>
            </a:r>
          </a:p>
          <a:p>
            <a:pPr>
              <a:buNone/>
            </a:pPr>
            <a:r>
              <a:rPr lang="ru-RU" sz="1800" dirty="0" smtClean="0"/>
              <a:t>13.Рекомендации по заключению договоров на охрану учреждения(пр№13).</a:t>
            </a:r>
          </a:p>
          <a:p>
            <a:pPr>
              <a:buNone/>
            </a:pPr>
            <a:r>
              <a:rPr lang="ru-RU" sz="1800" dirty="0" smtClean="0"/>
              <a:t>  </a:t>
            </a:r>
            <a:endParaRPr lang="ru-RU" sz="18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52400" y="333375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Рекомендации руководителям объектов по действиям при получении угрозы по телефону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9388" y="1412875"/>
            <a:ext cx="8637587" cy="10080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Не оставлять без внимания ни одного подобного звонка. Передать</a:t>
            </a:r>
          </a:p>
          <a:p>
            <a:r>
              <a:rPr lang="ru-RU" b="1">
                <a:solidFill>
                  <a:srgbClr val="0000FF"/>
                </a:solidFill>
              </a:rPr>
              <a:t> полученную информацию в правоохранительные органы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28600" y="2636838"/>
            <a:ext cx="8637588" cy="10795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1">
                <a:solidFill>
                  <a:srgbClr val="0000FF"/>
                </a:solidFill>
              </a:rPr>
              <a:t>Постараться дословно запомнить разговор, а лучше </a:t>
            </a:r>
          </a:p>
          <a:p>
            <a:r>
              <a:rPr lang="ru-RU" sz="2400" b="1">
                <a:solidFill>
                  <a:srgbClr val="0000FF"/>
                </a:solidFill>
              </a:rPr>
              <a:t>записать его на бумаге</a:t>
            </a:r>
            <a:r>
              <a:rPr lang="ru-RU" b="1"/>
              <a:t> 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28600" y="3933825"/>
            <a:ext cx="8637588" cy="1081088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Запомнить пол, возраст звонившего и особенности его речи (темп речи, </a:t>
            </a:r>
          </a:p>
          <a:p>
            <a:r>
              <a:rPr lang="ru-RU" b="1">
                <a:solidFill>
                  <a:srgbClr val="0000FF"/>
                </a:solidFill>
              </a:rPr>
              <a:t>голос, произношение, манеры речи)</a:t>
            </a:r>
          </a:p>
          <a:p>
            <a:endParaRPr lang="ru-RU" b="1">
              <a:solidFill>
                <a:srgbClr val="0000FF"/>
              </a:solidFill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28600" y="5257800"/>
            <a:ext cx="8637588" cy="1266825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000" b="1">
                <a:solidFill>
                  <a:srgbClr val="0000FF"/>
                </a:solidFill>
              </a:rPr>
              <a:t>Обязательно постараться отметить звуковой фон (шум</a:t>
            </a:r>
          </a:p>
          <a:p>
            <a:r>
              <a:rPr lang="ru-RU" sz="2000" b="1">
                <a:solidFill>
                  <a:srgbClr val="0000FF"/>
                </a:solidFill>
              </a:rPr>
              <a:t> автомашин или железнодорожного транспорта, голоса),</a:t>
            </a:r>
            <a:r>
              <a:rPr lang="ru-RU" b="1">
                <a:solidFill>
                  <a:srgbClr val="0000FF"/>
                </a:solidFill>
              </a:rPr>
              <a:t> характер</a:t>
            </a:r>
          </a:p>
          <a:p>
            <a:r>
              <a:rPr lang="ru-RU" b="1">
                <a:solidFill>
                  <a:srgbClr val="0000FF"/>
                </a:solidFill>
              </a:rPr>
              <a:t> звонка (городской или междугородний) </a:t>
            </a:r>
            <a:r>
              <a:rPr lang="ru-RU" sz="2000" b="1">
                <a:solidFill>
                  <a:srgbClr val="0000FF"/>
                </a:solidFill>
              </a:rPr>
              <a:t>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Рекомендации руководителям объектов по действиям при получении угрозы в письменной форме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228600" y="1828800"/>
            <a:ext cx="8637588" cy="10080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Принять меры к сохранности и быстрой передачи письма (дискеты) в </a:t>
            </a:r>
          </a:p>
          <a:p>
            <a:r>
              <a:rPr lang="ru-RU" b="1">
                <a:solidFill>
                  <a:srgbClr val="0000FF"/>
                </a:solidFill>
              </a:rPr>
              <a:t>правоохранительные органы. По возможности, письмо положить в</a:t>
            </a:r>
          </a:p>
          <a:p>
            <a:r>
              <a:rPr lang="ru-RU" b="1">
                <a:solidFill>
                  <a:srgbClr val="0000FF"/>
                </a:solidFill>
              </a:rPr>
              <a:t>чистый полиэтиленовый пакет</a:t>
            </a:r>
            <a:r>
              <a:rPr lang="ru-RU" b="1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8600" y="2971800"/>
            <a:ext cx="8637588" cy="1152525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Если документ в конверте, то его вскрытие производится только с левой</a:t>
            </a:r>
          </a:p>
          <a:p>
            <a:r>
              <a:rPr lang="ru-RU" b="1">
                <a:solidFill>
                  <a:srgbClr val="0000FF"/>
                </a:solidFill>
              </a:rPr>
              <a:t> или правой стороны путем отрезки кромки ножницами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28600" y="4267200"/>
            <a:ext cx="8637588" cy="1152525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Сохраните все: сам документ, конверт, упаковку, любые вложения.</a:t>
            </a:r>
          </a:p>
          <a:p>
            <a:r>
              <a:rPr lang="ru-RU" b="1">
                <a:solidFill>
                  <a:srgbClr val="0000FF"/>
                </a:solidFill>
              </a:rPr>
              <a:t>Не позволяйте знакомиться с содержанием письма другим лицам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28600" y="5562600"/>
            <a:ext cx="8637588" cy="10795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На анонимных материалах не делать надписи, подчеркивание, обводку</a:t>
            </a:r>
          </a:p>
          <a:p>
            <a:r>
              <a:rPr lang="ru-RU" b="1">
                <a:solidFill>
                  <a:srgbClr val="0000FF"/>
                </a:solidFill>
              </a:rPr>
              <a:t>отдельных мест в тексте. </a:t>
            </a:r>
            <a:r>
              <a:rPr lang="ru-RU" sz="2000" b="1">
                <a:solidFill>
                  <a:srgbClr val="0000FF"/>
                </a:solidFill>
              </a:rPr>
              <a:t>Запрещается</a:t>
            </a:r>
            <a:r>
              <a:rPr lang="ru-RU" b="1">
                <a:solidFill>
                  <a:srgbClr val="0000FF"/>
                </a:solidFill>
              </a:rPr>
              <a:t> их сгибать, мять, сшивать,</a:t>
            </a:r>
          </a:p>
          <a:p>
            <a:r>
              <a:rPr lang="ru-RU" b="1">
                <a:solidFill>
                  <a:srgbClr val="0000FF"/>
                </a:solidFill>
              </a:rPr>
              <a:t>склеивать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28600" y="350838"/>
            <a:ext cx="868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Рекомендации руководителям объектов по действиям при захвате людей в заложники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8600" y="1447800"/>
            <a:ext cx="8637588" cy="10080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00FF"/>
                </a:solidFill>
              </a:rPr>
              <a:t>Незамедлительно сообщить </a:t>
            </a:r>
            <a:endParaRPr lang="en-US" sz="2800" b="1">
              <a:solidFill>
                <a:srgbClr val="0000FF"/>
              </a:solidFill>
            </a:endParaRPr>
          </a:p>
          <a:p>
            <a:pPr algn="ctr"/>
            <a:r>
              <a:rPr lang="ru-RU" sz="2800" b="1">
                <a:solidFill>
                  <a:srgbClr val="0000FF"/>
                </a:solidFill>
              </a:rPr>
              <a:t>в правоохранительные органы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28600" y="2636838"/>
            <a:ext cx="8637588" cy="10795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solidFill>
                  <a:srgbClr val="0000FF"/>
                </a:solidFill>
              </a:rPr>
              <a:t>Не вступать в переговоры с террористами по собственной инициативе.</a:t>
            </a:r>
          </a:p>
          <a:p>
            <a:r>
              <a:rPr lang="ru-RU" b="1">
                <a:solidFill>
                  <a:srgbClr val="0000FF"/>
                </a:solidFill>
              </a:rPr>
              <a:t>При необходимости выполнить требования преступников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250825" y="4005263"/>
            <a:ext cx="8637588" cy="1081087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Оказывать помощь сотрудникам спецподразделений</a:t>
            </a:r>
            <a:endParaRPr lang="en-US" sz="2400" b="1">
              <a:solidFill>
                <a:srgbClr val="0000FF"/>
              </a:solidFill>
            </a:endParaRPr>
          </a:p>
          <a:p>
            <a:pPr algn="ctr"/>
            <a:r>
              <a:rPr lang="ru-RU" sz="2400" b="1">
                <a:solidFill>
                  <a:srgbClr val="0000FF"/>
                </a:solidFill>
              </a:rPr>
              <a:t> ФСБ и МВД</a:t>
            </a: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0825" y="5300663"/>
            <a:ext cx="8637588" cy="1266825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Не допускать действий, которые могут спровоцировать </a:t>
            </a:r>
            <a:endParaRPr lang="en-US" sz="2400" b="1">
              <a:solidFill>
                <a:srgbClr val="0000FF"/>
              </a:solidFill>
            </a:endParaRPr>
          </a:p>
          <a:p>
            <a:pPr algn="ctr"/>
            <a:r>
              <a:rPr lang="ru-RU" sz="2400" b="1">
                <a:solidFill>
                  <a:srgbClr val="0000FF"/>
                </a:solidFill>
              </a:rPr>
              <a:t>нападающих к применению оружия</a:t>
            </a:r>
            <a:r>
              <a:rPr lang="ru-RU" sz="24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Рекомендации по поведению людей </a:t>
            </a:r>
            <a:endParaRPr lang="en-US" sz="3200" b="1">
              <a:solidFill>
                <a:srgbClr val="FF0000"/>
              </a:solidFill>
            </a:endParaRP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в случае захвата их в качестве заложников</a:t>
            </a:r>
            <a:endParaRPr lang="ru-RU" sz="2800" b="1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28600" y="2667000"/>
            <a:ext cx="8637588" cy="5334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По возможности скорее возьмите себя в руки, успокойтесь, не паникуйте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28600" y="3505200"/>
            <a:ext cx="8637588" cy="5762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Не пытайтесь бежать, если нет полной уверенности в успехе побега 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28600" y="4267200"/>
            <a:ext cx="8642350" cy="5762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По возможности расположитесь подальше от окон, дверей и террористов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152400" y="5029200"/>
            <a:ext cx="8637588" cy="7921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случае штурма – ложитесь на пол лицом вниз, ни в коем случае не</a:t>
            </a:r>
          </a:p>
          <a:p>
            <a:r>
              <a:rPr lang="ru-RU" b="1"/>
              <a:t> рвитесь на встречу и не убегайте от сотрудников спецподразделения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381000" y="1905000"/>
            <a:ext cx="815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Если Вы оказались в руках террористов: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04800" y="5334000"/>
            <a:ext cx="8516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250825" y="5949950"/>
            <a:ext cx="8642350" cy="67945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Не возмущайтесь, если при штурме с Вами могут поначалу поступить несколько некорректно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50825" y="381000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Рекомендации по поведению людей в случае захвата их в качестве заложников:</a:t>
            </a:r>
            <a:endParaRPr lang="ru-RU" sz="1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28600" y="2133600"/>
            <a:ext cx="8642350" cy="720725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Не оказывайте агрессивного сопротивления, не делайте резких движений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04800" y="3200400"/>
            <a:ext cx="8642350" cy="8636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 первые полчаса выполняйте все распоряжения похитителей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4800" y="4343400"/>
            <a:ext cx="8642350" cy="7921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Займите позицию пассивного сотрудничества 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28600" y="5486400"/>
            <a:ext cx="8642350" cy="10080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Ведите себя спокойно, сохраняйте при этом чувство собственного </a:t>
            </a:r>
          </a:p>
          <a:p>
            <a:r>
              <a:rPr lang="ru-RU" b="1"/>
              <a:t>достоинства, не бойтесь обращаться с просьбами в чем нуждаетесь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81000" y="1447800"/>
            <a:ext cx="815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FF"/>
                </a:solidFill>
              </a:rPr>
              <a:t>Взаимоотношения с похитителями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76238" y="5084763"/>
            <a:ext cx="8516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50825" y="304800"/>
            <a:ext cx="889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C0000"/>
                </a:solidFill>
              </a:rPr>
              <a:t>Рекомендации по поведению людей в случае захвата их в качестве заложников: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50825" y="1989138"/>
            <a:ext cx="8637588" cy="792162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Не допускайте    возникновения    чувств       жалости,          смятения, </a:t>
            </a:r>
          </a:p>
          <a:p>
            <a:r>
              <a:rPr lang="ru-RU" b="1"/>
              <a:t>замешательства,  сохраняйте  умственную  активность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50825" y="3213100"/>
            <a:ext cx="8637588" cy="5762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Думайте и вспоминайте о приятных событиях в Вашей жизни 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50825" y="4221163"/>
            <a:ext cx="8642350" cy="576262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Установите график физической и интеллектуальной деятельности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50825" y="5229225"/>
            <a:ext cx="8637588" cy="79216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/>
              <a:t>Для поддержания  сил и  возможного побега  ешьте  все, что  дают, даже </a:t>
            </a:r>
          </a:p>
          <a:p>
            <a:r>
              <a:rPr lang="ru-RU" b="1"/>
              <a:t>если  пища  не  нравится  и  не  вызывает аппетита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539750" y="1268413"/>
            <a:ext cx="815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FF"/>
                </a:solidFill>
              </a:rPr>
              <a:t>При длительном нахождении в положении заложника: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76238" y="5300663"/>
            <a:ext cx="8516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 descr="рис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04813"/>
            <a:ext cx="5472113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619250" y="6092825"/>
            <a:ext cx="583247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СПАСИБО  ЗА 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79388" y="1484313"/>
            <a:ext cx="8713787" cy="49291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32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 algn="ctr"/>
            <a:r>
              <a:rPr lang="ru-RU" sz="3600" b="1">
                <a:solidFill>
                  <a:srgbClr val="0000FF"/>
                </a:solidFill>
              </a:rPr>
              <a:t>устанавливает:</a:t>
            </a:r>
          </a:p>
          <a:p>
            <a:pPr marL="457200" indent="-457200">
              <a:buFontTx/>
              <a:buAutoNum type="arabicPeriod"/>
            </a:pPr>
            <a:r>
              <a:rPr lang="ru-RU" sz="2800" b="1"/>
              <a:t> основные принципы противодействия терроризму;</a:t>
            </a:r>
          </a:p>
          <a:p>
            <a:pPr marL="457200" indent="-457200">
              <a:buFontTx/>
              <a:buAutoNum type="arabicPeriod"/>
            </a:pPr>
            <a:r>
              <a:rPr lang="ru-RU" sz="2800" b="1"/>
              <a:t> правовые и организационные основы профилактики терроризма и борьбы с ним, минимизации и (или) ликвидации последствий проявлений терроризма;</a:t>
            </a:r>
          </a:p>
          <a:p>
            <a:pPr marL="457200" indent="-457200">
              <a:buFontTx/>
              <a:buAutoNum type="arabicPeriod"/>
            </a:pPr>
            <a:r>
              <a:rPr lang="ru-RU" sz="2800" b="1"/>
              <a:t>правовые и организационные основы применения ВС РФ в борьбе с терроризмом.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800">
                <a:latin typeface="Times New Roman" charset="0"/>
              </a:rPr>
              <a:t>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713788" cy="52847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Основные принципы противодействия терроризму:</a:t>
            </a:r>
          </a:p>
          <a:p>
            <a:pPr marL="457200" indent="-457200"/>
            <a:r>
              <a:rPr lang="ru-RU" sz="2400" b="1"/>
              <a:t>1) обеспечение и защита основных прав и свобод человека и гражданина;</a:t>
            </a:r>
          </a:p>
          <a:p>
            <a:pPr marL="457200" indent="-457200"/>
            <a:r>
              <a:rPr lang="ru-RU" sz="2400" b="1"/>
              <a:t>2) законность;</a:t>
            </a:r>
          </a:p>
          <a:p>
            <a:pPr marL="457200" indent="-457200"/>
            <a:r>
              <a:rPr lang="ru-RU" sz="2400" b="1"/>
              <a:t>3) приоритет защиты прав и законных интересов лиц, подвергающихся террористической опасности;</a:t>
            </a:r>
          </a:p>
          <a:p>
            <a:pPr marL="457200" indent="-457200"/>
            <a:r>
              <a:rPr lang="ru-RU" sz="2400" b="1"/>
              <a:t>4) неотвратимость наказания за осуществление террористической деятельности;</a:t>
            </a:r>
          </a:p>
          <a:p>
            <a:pPr marL="457200" indent="-457200"/>
            <a:r>
              <a:rPr lang="ru-RU" sz="2400" b="1"/>
              <a:t>5) системность и комплексное использование политических, информационно-пропагандистских, социально-экономических, правовых, специальных и иных мер противодействия терроризму;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713788" cy="52847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Основные принципы противодействия терроризму:</a:t>
            </a:r>
          </a:p>
          <a:p>
            <a:pPr marL="457200" indent="-457200"/>
            <a:endParaRPr lang="ru-RU" sz="2400" b="1">
              <a:solidFill>
                <a:srgbClr val="0000FF"/>
              </a:solidFill>
            </a:endParaRPr>
          </a:p>
          <a:p>
            <a:pPr marL="457200" indent="-457200"/>
            <a:r>
              <a:rPr lang="ru-RU" sz="2400" b="1"/>
              <a:t>6) сотрудничество государства с общественными и религиозными объединениями, международными и иными организациями, гражданами в противодействии терроризму;</a:t>
            </a:r>
          </a:p>
          <a:p>
            <a:pPr marL="457200" indent="-457200"/>
            <a:r>
              <a:rPr lang="ru-RU" sz="2400" b="1"/>
              <a:t>7) приоритет мер предупреждения терроризма;</a:t>
            </a:r>
          </a:p>
          <a:p>
            <a:pPr marL="457200" indent="-457200"/>
            <a:r>
              <a:rPr lang="ru-RU" sz="2400" b="1"/>
              <a:t>8) единоначалие в руководстве привлекаемыми силами и средствами при проведении контртеррористических операций;</a:t>
            </a:r>
          </a:p>
          <a:p>
            <a:pPr marL="457200" indent="-457200"/>
            <a:r>
              <a:rPr lang="ru-RU" sz="2400" b="1"/>
              <a:t>9) сочетание гласных и негласных методов противодействия терроризму;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86423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Основные нормативно-правовые документы в области защиты населения от терроризма:</a:t>
            </a:r>
            <a:r>
              <a:rPr lang="ru-RU" sz="2400">
                <a:latin typeface="Times New Roman" charset="0"/>
              </a:rPr>
              <a:t> 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561388" cy="49196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b="1"/>
              <a:t>ФЗ РФ </a:t>
            </a:r>
            <a:r>
              <a:rPr lang="ru-RU" sz="2400"/>
              <a:t>«</a:t>
            </a:r>
            <a:r>
              <a:rPr lang="ru-RU" sz="2800" b="1">
                <a:solidFill>
                  <a:srgbClr val="FF0000"/>
                </a:solidFill>
              </a:rPr>
              <a:t>О противодействии терроризму</a:t>
            </a:r>
            <a:r>
              <a:rPr lang="ru-RU" sz="2400"/>
              <a:t>» </a:t>
            </a:r>
            <a:r>
              <a:rPr lang="ru-RU" sz="2400" b="1">
                <a:solidFill>
                  <a:srgbClr val="0000FF"/>
                </a:solidFill>
              </a:rPr>
              <a:t>от 06.03.06 № 35</a:t>
            </a:r>
            <a:r>
              <a:rPr lang="ru-RU" sz="2400">
                <a:solidFill>
                  <a:srgbClr val="0000FF"/>
                </a:solidFill>
                <a:latin typeface="Times New Roman" charset="0"/>
              </a:rPr>
              <a:t> </a:t>
            </a:r>
          </a:p>
          <a:p>
            <a:pPr marL="457200" indent="-457200"/>
            <a:r>
              <a:rPr lang="ru-RU" sz="2400" b="1">
                <a:solidFill>
                  <a:srgbClr val="0000FF"/>
                </a:solidFill>
              </a:rPr>
              <a:t>Основные принципы противодействия терроризму:</a:t>
            </a:r>
          </a:p>
          <a:p>
            <a:pPr marL="457200" indent="-457200"/>
            <a:r>
              <a:rPr lang="ru-RU" sz="2400" b="1"/>
              <a:t>10) конфиденциальность сведений о специальных средствах, технических приемах, тактике осуществления мероприятий по борьбе с терроризмом, а также о составе их участников;</a:t>
            </a:r>
          </a:p>
          <a:p>
            <a:pPr marL="457200" indent="-457200"/>
            <a:r>
              <a:rPr lang="ru-RU" sz="2400" b="1"/>
              <a:t>11) недопустимость политических уступок террористам;</a:t>
            </a:r>
          </a:p>
          <a:p>
            <a:pPr marL="457200" indent="-457200"/>
            <a:r>
              <a:rPr lang="ru-RU" sz="2400" b="1"/>
              <a:t>12) минимизация и (или) ликвидация последствий проявлений терроризма;</a:t>
            </a:r>
          </a:p>
          <a:p>
            <a:pPr marL="457200" indent="-457200"/>
            <a:r>
              <a:rPr lang="ru-RU" sz="2400" b="1"/>
              <a:t>13) соразмерность мер противодействия терроризму степени террористической опасности.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4162</Words>
  <PresentationFormat>Экран (4:3)</PresentationFormat>
  <Paragraphs>436</Paragraphs>
  <Slides>58</Slides>
  <Notes>3</Notes>
  <HiddenSlides>6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Стратегия продиводействия экстремизму в РФ до 2025года.(утверждена Президентом РФ 28.11.2014г,Пр-2753) </vt:lpstr>
      <vt:lpstr>Экстремизм как идеология концептуальных основ терроризма.  </vt:lpstr>
      <vt:lpstr>Основы противодействия идеологии терроризма.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Основы противодействия  идеологии терроризма. Методические рекомендации по планированию и информационному сопровождению мероприятий по противодействию идеологии терроризма.</vt:lpstr>
      <vt:lpstr>Методические рекомендации по информационному сопровождению мероприятий.(Комплексный план)</vt:lpstr>
      <vt:lpstr>Слайд 37</vt:lpstr>
      <vt:lpstr>Слайд 38</vt:lpstr>
      <vt:lpstr>Слайд 39</vt:lpstr>
      <vt:lpstr>Организация профилактической работы по противодействию проявлений «Молодёжного» экстремизма.</vt:lpstr>
      <vt:lpstr>Слайд 41</vt:lpstr>
      <vt:lpstr>3-й учебный вопрос. Подготовка персонала(населения) к возможным угрозам совершения террористических актов,экстримистских проявлений. 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Нормативные  документы по организации антитеррористической  работы в учреждении. 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132</cp:revision>
  <dcterms:modified xsi:type="dcterms:W3CDTF">2018-12-05T04:47:23Z</dcterms:modified>
</cp:coreProperties>
</file>